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7" r:id="rId2"/>
    <p:sldId id="282" r:id="rId3"/>
    <p:sldId id="283" r:id="rId4"/>
    <p:sldId id="284" r:id="rId5"/>
    <p:sldId id="275" r:id="rId6"/>
    <p:sldId id="285" r:id="rId7"/>
    <p:sldId id="286" r:id="rId8"/>
    <p:sldId id="287" r:id="rId9"/>
    <p:sldId id="288" r:id="rId10"/>
    <p:sldId id="276" r:id="rId11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61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9CA1"/>
    <a:srgbClr val="FFFFFF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Style léger 2 - Accentuation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7" autoAdjust="0"/>
    <p:restoredTop sz="89228" autoAdjust="0"/>
  </p:normalViewPr>
  <p:slideViewPr>
    <p:cSldViewPr snapToGrid="0">
      <p:cViewPr varScale="1">
        <p:scale>
          <a:sx n="74" d="100"/>
          <a:sy n="74" d="100"/>
        </p:scale>
        <p:origin x="1042" y="77"/>
      </p:cViewPr>
      <p:guideLst>
        <p:guide orient="horz" pos="1661"/>
        <p:guide pos="3863"/>
      </p:guideLst>
    </p:cSldViewPr>
  </p:slideViewPr>
  <p:outlineViewPr>
    <p:cViewPr>
      <p:scale>
        <a:sx n="33" d="100"/>
        <a:sy n="33" d="100"/>
      </p:scale>
      <p:origin x="0" y="-6294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eg>
</file>

<file path=ppt/media/image3.tiff>
</file>

<file path=ppt/media/image4.tiff>
</file>

<file path=ppt/media/image5.tiff>
</file>

<file path=ppt/media/image6.pn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19B205-CEE4-4A18-B712-FB958282FE59}" type="datetimeFigureOut">
              <a:rPr lang="fr-FR" smtClean="0"/>
              <a:t>04/09/2022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852730-CB51-45C2-9FAE-BF6650EB4B41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72372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988CB-72E1-4E7C-98FB-8EF2778CC3C5}" type="slidenum">
              <a:rPr lang="fr-FR" smtClean="0"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328816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988CB-72E1-4E7C-98FB-8EF2778CC3C5}" type="slidenum">
              <a:rPr lang="fr-FR" smtClean="0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952228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852730-CB51-45C2-9FAE-BF6650EB4B41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93640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852730-CB51-45C2-9FAE-BF6650EB4B41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6290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64F4C-AEB3-40EE-9A4D-718595F9FE11}" type="datetimeFigureOut">
              <a:rPr lang="fr-FR" smtClean="0"/>
              <a:t>04/09/2022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9729A-5B61-400F-8921-879D419189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78037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64F4C-AEB3-40EE-9A4D-718595F9FE11}" type="datetimeFigureOut">
              <a:rPr lang="fr-FR" smtClean="0"/>
              <a:t>04/09/2022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9729A-5B61-400F-8921-879D419189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7375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64F4C-AEB3-40EE-9A4D-718595F9FE11}" type="datetimeFigureOut">
              <a:rPr lang="fr-FR" smtClean="0"/>
              <a:t>04/09/2022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9729A-5B61-400F-8921-879D419189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72496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64F4C-AEB3-40EE-9A4D-718595F9FE11}" type="datetimeFigureOut">
              <a:rPr lang="fr-FR" smtClean="0"/>
              <a:t>04/09/2022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9729A-5B61-400F-8921-879D419189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29628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64F4C-AEB3-40EE-9A4D-718595F9FE11}" type="datetimeFigureOut">
              <a:rPr lang="fr-FR" smtClean="0"/>
              <a:t>04/09/2022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9729A-5B61-400F-8921-879D419189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26798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64F4C-AEB3-40EE-9A4D-718595F9FE11}" type="datetimeFigureOut">
              <a:rPr lang="fr-FR" smtClean="0"/>
              <a:t>04/09/2022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9729A-5B61-400F-8921-879D419189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63235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64F4C-AEB3-40EE-9A4D-718595F9FE11}" type="datetimeFigureOut">
              <a:rPr lang="fr-FR" smtClean="0"/>
              <a:t>04/09/2022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9729A-5B61-400F-8921-879D419189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5000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64F4C-AEB3-40EE-9A4D-718595F9FE11}" type="datetimeFigureOut">
              <a:rPr lang="fr-FR" smtClean="0"/>
              <a:t>04/09/2022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9729A-5B61-400F-8921-879D419189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4201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64F4C-AEB3-40EE-9A4D-718595F9FE11}" type="datetimeFigureOut">
              <a:rPr lang="fr-FR" smtClean="0"/>
              <a:t>04/09/2022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9729A-5B61-400F-8921-879D419189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6554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64F4C-AEB3-40EE-9A4D-718595F9FE11}" type="datetimeFigureOut">
              <a:rPr lang="fr-FR" smtClean="0"/>
              <a:t>04/09/2022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9729A-5B61-400F-8921-879D419189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3609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664F4C-AEB3-40EE-9A4D-718595F9FE11}" type="datetimeFigureOut">
              <a:rPr lang="fr-FR" smtClean="0"/>
              <a:t>04/09/2022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D9729A-5B61-400F-8921-879D419189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41495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664F4C-AEB3-40EE-9A4D-718595F9FE11}" type="datetimeFigureOut">
              <a:rPr lang="fr-FR" smtClean="0"/>
              <a:t>04/09/2022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D9729A-5B61-400F-8921-879D41918902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49851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7272" y="64394"/>
            <a:ext cx="12041747" cy="6709893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spcAft>
                <a:spcPts val="800"/>
              </a:spcAft>
              <a:buNone/>
            </a:pPr>
            <a:r>
              <a:rPr lang="fr-FR" sz="2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UNIVERSITÉ </a:t>
            </a:r>
            <a:r>
              <a:rPr lang="fr-FR" sz="20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DE TOURS</a:t>
            </a:r>
            <a:endParaRPr lang="fr-FR" sz="20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50000"/>
              </a:lnSpc>
              <a:spcAft>
                <a:spcPts val="800"/>
              </a:spcAft>
              <a:buNone/>
            </a:pPr>
            <a:r>
              <a:rPr lang="fr-FR" sz="1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FACULTÉ DE DROIT, ÉCONOMIE ET SCIENCES SOCIALES</a:t>
            </a: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spcAft>
                <a:spcPts val="300"/>
              </a:spcAft>
              <a:buNone/>
              <a:tabLst>
                <a:tab pos="4791075" algn="l"/>
              </a:tabLst>
            </a:pPr>
            <a:r>
              <a:rPr lang="fr-FR" sz="1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DÉPARTEMENT DE GÉOGRAPHIE</a:t>
            </a:r>
            <a:endParaRPr lang="fr-FR" sz="18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 algn="ctr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None/>
              <a:tabLst>
                <a:tab pos="4791075" algn="l"/>
              </a:tabLst>
            </a:pPr>
            <a:r>
              <a:rPr lang="fr-FR" sz="1600" b="1" dirty="0">
                <a:solidFill>
                  <a:prstClr val="black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MASTER 2 : Géographie- Aménagement, Environnement et Développement</a:t>
            </a:r>
            <a:endParaRPr lang="fr-FR" sz="16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50000"/>
              </a:lnSpc>
              <a:spcBef>
                <a:spcPts val="0"/>
              </a:spcBef>
              <a:spcAft>
                <a:spcPts val="600"/>
              </a:spcAft>
              <a:buNone/>
              <a:tabLst>
                <a:tab pos="4791075" algn="l"/>
              </a:tabLst>
            </a:pPr>
            <a:r>
              <a:rPr lang="fr-FR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Parcours : Environnement, Territoire, Paysage </a:t>
            </a:r>
          </a:p>
          <a:p>
            <a:pPr marL="0" indent="0" algn="ctr">
              <a:lnSpc>
                <a:spcPct val="100000"/>
              </a:lnSpc>
              <a:spcAft>
                <a:spcPts val="800"/>
              </a:spcAft>
              <a:buNone/>
            </a:pPr>
            <a:endParaRPr lang="fr-FR" sz="20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00000"/>
              </a:lnSpc>
              <a:spcAft>
                <a:spcPts val="800"/>
              </a:spcAft>
              <a:buNone/>
            </a:pPr>
            <a:endParaRPr lang="fr-FR" sz="20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fr-FR" sz="14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00000"/>
              </a:lnSpc>
              <a:spcBef>
                <a:spcPts val="300"/>
              </a:spcBef>
              <a:buNone/>
            </a:pPr>
            <a:endParaRPr lang="fr-FR" sz="18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00000"/>
              </a:lnSpc>
              <a:spcBef>
                <a:spcPts val="300"/>
              </a:spcBef>
              <a:buNone/>
            </a:pPr>
            <a:endParaRPr lang="fr-FR" sz="18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00000"/>
              </a:lnSpc>
              <a:spcBef>
                <a:spcPts val="300"/>
              </a:spcBef>
              <a:buNone/>
            </a:pPr>
            <a:endParaRPr lang="fr-FR" sz="1800" b="1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00000"/>
              </a:lnSpc>
              <a:spcBef>
                <a:spcPts val="300"/>
              </a:spcBef>
              <a:buNone/>
            </a:pPr>
            <a:endParaRPr lang="fr-FR" sz="18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spcAft>
                <a:spcPts val="300"/>
              </a:spcAft>
              <a:buNone/>
            </a:pPr>
            <a:r>
              <a:rPr lang="fr-FR" sz="18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</a:t>
            </a:r>
            <a:r>
              <a:rPr lang="fr-FR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    </a:t>
            </a:r>
            <a:r>
              <a:rPr lang="fr-FR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Présenté par :                                                                                                                        Sous la direction de 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Abdoulaye MBAYE                                                                                                         </a:t>
            </a:r>
            <a:r>
              <a:rPr lang="fr-FR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Floriane</a:t>
            </a:r>
            <a:r>
              <a:rPr lang="fr-FR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CHOURAQUI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fr-FR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                                                                                               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fr-FR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                            </a:t>
            </a:r>
            <a:r>
              <a:rPr lang="fr-FR" sz="1600" b="1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                                        </a:t>
            </a:r>
            <a:endParaRPr lang="fr-FR" sz="1600" b="1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16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                                                                                                                                    </a:t>
            </a:r>
          </a:p>
          <a:p>
            <a:pPr marL="0" indent="0" algn="ctr">
              <a:lnSpc>
                <a:spcPct val="100000"/>
              </a:lnSpc>
              <a:spcBef>
                <a:spcPts val="300"/>
              </a:spcBef>
              <a:buNone/>
            </a:pPr>
            <a:endParaRPr lang="fr-FR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Arrondir un rectangle avec un coin diagonal 6"/>
          <p:cNvSpPr/>
          <p:nvPr/>
        </p:nvSpPr>
        <p:spPr>
          <a:xfrm>
            <a:off x="1754085" y="3249753"/>
            <a:ext cx="8417272" cy="1160922"/>
          </a:xfrm>
          <a:prstGeom prst="round2DiagRect">
            <a:avLst>
              <a:gd name="adj1" fmla="val 5691"/>
              <a:gd name="adj2" fmla="val 50000"/>
            </a:avLst>
          </a:prstGeom>
          <a:noFill/>
          <a:ln w="57150" cap="flat" cmpd="thickThin" algn="ctr">
            <a:solidFill>
              <a:srgbClr val="002060"/>
            </a:solidFill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Tx/>
              <a:buNone/>
              <a:tabLst/>
              <a:defRPr/>
            </a:pPr>
            <a:r>
              <a:rPr lang="fr-FR" sz="1600" b="1" kern="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SUJET: L’IMPACT DU </a:t>
            </a:r>
            <a:r>
              <a:rPr lang="fr-FR" sz="1600" b="1" kern="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PSMV</a:t>
            </a:r>
            <a:r>
              <a:rPr lang="fr-FR" sz="1600" b="1" kern="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ET DU </a:t>
            </a:r>
            <a:r>
              <a:rPr lang="fr-FR" sz="1600" b="1" kern="0" dirty="0" err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SPR</a:t>
            </a:r>
            <a:r>
              <a:rPr lang="fr-FR" sz="1600" b="1" kern="0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SUR LA VACANCE RÉSIDENTIELLE DANS LE CENTRE HISTORIQUE DE CHALON-SUR-SAÔNE </a:t>
            </a:r>
          </a:p>
        </p:txBody>
      </p:sp>
      <p:sp>
        <p:nvSpPr>
          <p:cNvPr id="8" name="Arrondir un rectangle avec un coin diagonal 7"/>
          <p:cNvSpPr/>
          <p:nvPr/>
        </p:nvSpPr>
        <p:spPr>
          <a:xfrm>
            <a:off x="4422588" y="5988331"/>
            <a:ext cx="2823884" cy="400050"/>
          </a:xfrm>
          <a:prstGeom prst="round2DiagRect">
            <a:avLst>
              <a:gd name="adj1" fmla="val 5691"/>
              <a:gd name="adj2" fmla="val 50000"/>
            </a:avLst>
          </a:prstGeom>
          <a:noFill/>
          <a:ln w="38100" cap="flat" cmpd="thickThin" algn="ctr">
            <a:solidFill>
              <a:srgbClr val="002060"/>
            </a:solidFill>
            <a:prstDash val="solid"/>
            <a:miter lim="800000"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spcAft>
                <a:spcPts val="0"/>
              </a:spcAft>
            </a:pPr>
            <a:r>
              <a:rPr lang="fr-FR" sz="1400" b="1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Année universitaire : 2021 - 2022</a:t>
            </a:r>
            <a:endParaRPr lang="fr-FR" sz="14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3723" y="291729"/>
            <a:ext cx="1713124" cy="1188823"/>
          </a:xfrm>
          <a:prstGeom prst="rect">
            <a:avLst/>
          </a:prstGeom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6FA2BCD4-232B-1BD1-59C6-EF9282246D0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026" y="291729"/>
            <a:ext cx="2047079" cy="8661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858674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36600" y="2215357"/>
            <a:ext cx="10515600" cy="84296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MERCI DE VOTRE AIMABLE ATTENTION</a:t>
            </a:r>
          </a:p>
        </p:txBody>
      </p:sp>
    </p:spTree>
    <p:extLst>
      <p:ext uri="{BB962C8B-B14F-4D97-AF65-F5344CB8AC3E}">
        <p14:creationId xmlns:p14="http://schemas.microsoft.com/office/powerpoint/2010/main" val="1597786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8" presetClass="emph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E4E79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E4E79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anim to="1.5" calcmode="lin" valueType="num">
                                      <p:cBhvr override="childStyle">
                                        <p:cTn id="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style.fontSize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B5B68C55-B7DB-8287-8506-DED9837D36F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3467" y="654628"/>
            <a:ext cx="5294716" cy="5465617"/>
          </a:xfrm>
          <a:prstGeom prst="rect">
            <a:avLst/>
          </a:prstGeom>
          <a:noFill/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5BBE0368-907F-DC37-8D2D-4A83F65F65D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53816" y="654628"/>
            <a:ext cx="5294715" cy="546561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4607398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457634" y="-633966"/>
            <a:ext cx="6386260" cy="1286160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fr-F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MISSIONS D’APPRENTISSAGE 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248073" y="800101"/>
            <a:ext cx="6805382" cy="6048786"/>
          </a:xfrm>
        </p:spPr>
        <p:txBody>
          <a:bodyPr>
            <a:normAutofit fontScale="62500" lnSpcReduction="20000"/>
          </a:bodyPr>
          <a:lstStyle/>
          <a:p>
            <a:pPr algn="just">
              <a:lnSpc>
                <a:spcPct val="120000"/>
              </a:lnSpc>
              <a:spcAft>
                <a:spcPts val="1000"/>
              </a:spcAft>
              <a:buFont typeface="Wingdings" panose="05000000000000000000" pitchFamily="2" charset="2"/>
              <a:buChar char="v"/>
            </a:pPr>
            <a:r>
              <a:rPr lang="fr-FR" sz="3800" b="1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Lancement de l’étude préalable à la révision du PSMV </a:t>
            </a:r>
          </a:p>
          <a:p>
            <a:pPr algn="just">
              <a:lnSpc>
                <a:spcPct val="120000"/>
              </a:lnSpc>
              <a:spcAft>
                <a:spcPts val="1000"/>
              </a:spcAft>
              <a:buFontTx/>
              <a:buChar char="-"/>
            </a:pPr>
            <a:r>
              <a:rPr lang="fr-FR" sz="3800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Benchmarking; </a:t>
            </a:r>
          </a:p>
          <a:p>
            <a:pPr algn="just">
              <a:lnSpc>
                <a:spcPct val="120000"/>
              </a:lnSpc>
              <a:spcAft>
                <a:spcPts val="1000"/>
              </a:spcAft>
              <a:buFontTx/>
              <a:buChar char="-"/>
            </a:pPr>
            <a:r>
              <a:rPr lang="fr-FR" sz="3800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Constitution du Dossier de Consultation des Entreprises (DCE): CCTP; </a:t>
            </a:r>
            <a:r>
              <a:rPr lang="fr-FR" sz="3800" dirty="0" err="1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DGPF</a:t>
            </a:r>
            <a:r>
              <a:rPr lang="fr-FR" sz="3800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; Contrat; Avis d’appel à publicité. </a:t>
            </a:r>
          </a:p>
          <a:p>
            <a:pPr algn="just">
              <a:lnSpc>
                <a:spcPct val="120000"/>
              </a:lnSpc>
              <a:spcAft>
                <a:spcPts val="1000"/>
              </a:spcAft>
              <a:buFont typeface="Wingdings" panose="05000000000000000000" pitchFamily="2" charset="2"/>
              <a:buChar char="v"/>
            </a:pPr>
            <a:r>
              <a:rPr lang="fr-FR" sz="3800" b="1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Initier la réalisation de l’inventaire des immeuble </a:t>
            </a:r>
          </a:p>
          <a:p>
            <a:pPr marL="0" indent="0" algn="just">
              <a:lnSpc>
                <a:spcPct val="120000"/>
              </a:lnSpc>
              <a:spcAft>
                <a:spcPts val="1000"/>
              </a:spcAft>
              <a:buNone/>
            </a:pPr>
            <a:r>
              <a:rPr lang="fr-FR" sz="3800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-     Proposition d’un modèle de fiche à l’immeuble et élaboration d’une base de données;</a:t>
            </a:r>
          </a:p>
          <a:p>
            <a:pPr marL="0" indent="0" algn="just">
              <a:lnSpc>
                <a:spcPct val="120000"/>
              </a:lnSpc>
              <a:spcAft>
                <a:spcPts val="1000"/>
              </a:spcAft>
              <a:buNone/>
            </a:pPr>
            <a:r>
              <a:rPr lang="fr-FR" sz="3800" dirty="0">
                <a:latin typeface="Times New Roman" panose="02020603050405020304" pitchFamily="18" charset="0"/>
                <a:ea typeface="Calibri"/>
                <a:cs typeface="Times New Roman" panose="02020603050405020304" pitchFamily="18" charset="0"/>
              </a:rPr>
              <a:t>-     Initiation de l’inventaire proprement dit. </a:t>
            </a:r>
          </a:p>
          <a:p>
            <a:pPr algn="just">
              <a:spcAft>
                <a:spcPts val="1000"/>
              </a:spcAft>
              <a:buFontTx/>
              <a:buChar char="-"/>
            </a:pPr>
            <a:endParaRPr lang="fr-FR" sz="3800" dirty="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  <a:p>
            <a:pPr marL="0" indent="0">
              <a:spcAft>
                <a:spcPts val="1000"/>
              </a:spcAft>
              <a:buNone/>
            </a:pPr>
            <a:endParaRPr lang="fr-FR" sz="1300" dirty="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9149282" y="6356351"/>
            <a:ext cx="890069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CF4668DC-857F-487D-BFFA-8C0CA5037977}" type="slidenum">
              <a:rPr lang="fr-BE" smtClean="0"/>
              <a:pPr>
                <a:spcAft>
                  <a:spcPts val="600"/>
                </a:spcAft>
              </a:pPr>
              <a:t>3</a:t>
            </a:fld>
            <a:endParaRPr lang="fr-BE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5FD28B2-0751-4155-81CA-034EBF4F2BFF}"/>
              </a:ext>
            </a:extLst>
          </p:cNvPr>
          <p:cNvSpPr txBox="1"/>
          <p:nvPr/>
        </p:nvSpPr>
        <p:spPr>
          <a:xfrm>
            <a:off x="1919536" y="6492671"/>
            <a:ext cx="2160240" cy="369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fr-FR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Faubourg Ste Marie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BCEA7766-4F7D-437F-A3C2-4598FB048AB0}"/>
              </a:ext>
            </a:extLst>
          </p:cNvPr>
          <p:cNvSpPr txBox="1"/>
          <p:nvPr/>
        </p:nvSpPr>
        <p:spPr>
          <a:xfrm>
            <a:off x="2855640" y="2989381"/>
            <a:ext cx="1080120" cy="369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fr-FR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Ecusson</a:t>
            </a:r>
          </a:p>
        </p:txBody>
      </p:sp>
      <p:pic>
        <p:nvPicPr>
          <p:cNvPr id="4" name="Image 3" descr="Une image contenant carte&#10;&#10;Description générée automatiquement">
            <a:extLst>
              <a:ext uri="{FF2B5EF4-FFF2-40B4-BE49-F238E27FC236}">
                <a16:creationId xmlns:a16="http://schemas.microsoft.com/office/drawing/2014/main" id="{30572F35-B185-79E9-E689-E252141A974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280" y="9114"/>
            <a:ext cx="4912793" cy="42160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2136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" y="1153572"/>
            <a:ext cx="4447308" cy="4461163"/>
          </a:xfrm>
        </p:spPr>
        <p:txBody>
          <a:bodyPr>
            <a:normAutofit/>
          </a:bodyPr>
          <a:lstStyle/>
          <a:p>
            <a:r>
              <a:rPr lang="fr-FR" sz="36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32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PROBLÉMATIQUE</a:t>
            </a:r>
            <a:r>
              <a:rPr lang="fr-FR" sz="3600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260273" y="591344"/>
            <a:ext cx="7803571" cy="5585619"/>
          </a:xfrm>
        </p:spPr>
        <p:txBody>
          <a:bodyPr anchor="ctr">
            <a:normAutofit/>
          </a:bodyPr>
          <a:lstStyle/>
          <a:p>
            <a:pPr marL="0" indent="0" algn="just">
              <a:lnSpc>
                <a:spcPct val="160000"/>
              </a:lnSpc>
              <a:spcAft>
                <a:spcPts val="1000"/>
              </a:spcAft>
              <a:buNone/>
            </a:pPr>
            <a:r>
              <a:rPr lang="fr-FR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Quel est l’impact du </a:t>
            </a:r>
            <a:r>
              <a:rPr lang="fr-FR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PSMV</a:t>
            </a:r>
            <a:r>
              <a:rPr lang="fr-FR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et du </a:t>
            </a:r>
            <a:r>
              <a:rPr lang="fr-FR" b="1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SPR</a:t>
            </a:r>
            <a:r>
              <a:rPr lang="fr-FR" b="1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sur la vacance résidentielle : cas du centre historique Chalon-sur-Saône ?</a:t>
            </a:r>
            <a:endParaRPr lang="fr-FR" dirty="0">
              <a:latin typeface="Times New Roman" panose="02020603050405020304" pitchFamily="18" charset="0"/>
              <a:ea typeface="Calibri"/>
              <a:cs typeface="Times New Roman" panose="02020603050405020304" pitchFamily="18" charset="0"/>
            </a:endParaRPr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12"/>
          </p:nvPr>
        </p:nvSpPr>
        <p:spPr>
          <a:xfrm>
            <a:off x="9541564" y="6356350"/>
            <a:ext cx="1812235" cy="365125"/>
          </a:xfrm>
          <a:prstGeom prst="ellipse">
            <a:avLst/>
          </a:prstGeom>
        </p:spPr>
        <p:txBody>
          <a:bodyPr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CF4668DC-857F-487D-BFFA-8C0CA5037977}" type="slidenum">
              <a:rPr lang="fr-BE"/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591388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09612" y="122238"/>
            <a:ext cx="10990552" cy="563562"/>
          </a:xfrm>
        </p:spPr>
        <p:txBody>
          <a:bodyPr>
            <a:noAutofit/>
          </a:bodyPr>
          <a:lstStyle/>
          <a:p>
            <a:pPr algn="ctr"/>
            <a:r>
              <a:rPr lang="fr-FR" sz="3200" b="1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 ÉLÉMENTS CONTRAIGNANTS DU RÈGLEMENT </a:t>
            </a:r>
            <a:endParaRPr lang="fr-FR" sz="320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09538" y="414410"/>
            <a:ext cx="11972924" cy="6321352"/>
          </a:xfrm>
        </p:spPr>
        <p:txBody>
          <a:bodyPr>
            <a:normAutofit/>
          </a:bodyPr>
          <a:lstStyle/>
          <a:p>
            <a:endParaRPr lang="fr-FR" dirty="0"/>
          </a:p>
          <a:p>
            <a:pPr>
              <a:buFont typeface="Wingdings" panose="05000000000000000000" pitchFamily="2" charset="2"/>
              <a:buChar char="q"/>
            </a:pPr>
            <a:r>
              <a:rPr lang="fr-FR" dirty="0"/>
              <a:t> </a:t>
            </a:r>
            <a:r>
              <a:rPr lang="fr-F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 conditions d’occupation du sol</a:t>
            </a:r>
          </a:p>
          <a:p>
            <a:pPr algn="just">
              <a:lnSpc>
                <a:spcPct val="160000"/>
              </a:lnSpc>
              <a:buFontTx/>
              <a:buChar char="-"/>
            </a:pPr>
            <a:r>
              <a:rPr lang="fr-FR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Contrainte liée à la hauteur des immeubles: 12 m au max;</a:t>
            </a:r>
          </a:p>
          <a:p>
            <a:pPr algn="just">
              <a:lnSpc>
                <a:spcPct val="160000"/>
              </a:lnSpc>
              <a:buFontTx/>
              <a:buChar char="-"/>
            </a:pPr>
            <a:r>
              <a:rPr lang="fr-FR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Aspect extérieur des immeuble: absence de liberté de créativité et de sensibilité pour le choix des matériaux et leur typologie.</a:t>
            </a:r>
          </a:p>
          <a:p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Une procédure d’autorisations d’urbanisme complexe dans le </a:t>
            </a:r>
            <a:r>
              <a:rPr lang="fr-FR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SPR</a:t>
            </a:r>
            <a:endParaRPr lang="fr-FR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50000"/>
              </a:lnSpc>
              <a:buNone/>
            </a:pPr>
            <a:r>
              <a:rPr lang="fr-FR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fr-F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Travaux dispensés de formalités        Déclaration préalable        Permis de construire</a:t>
            </a:r>
          </a:p>
          <a:p>
            <a:pPr algn="just">
              <a:lnSpc>
                <a:spcPct val="150000"/>
              </a:lnSpc>
              <a:buFontTx/>
              <a:buChar char="-"/>
            </a:pPr>
            <a:r>
              <a:rPr lang="fr-F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Refus des autorisations d’urbanisme relatives aux économies d'énergie et au confort thermique</a:t>
            </a:r>
          </a:p>
          <a:p>
            <a:pPr algn="just">
              <a:lnSpc>
                <a:spcPct val="150000"/>
              </a:lnSpc>
              <a:buFontTx/>
              <a:buChar char="-"/>
            </a:pPr>
            <a:r>
              <a:rPr lang="fr-F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Avis obligatoire de l’</a:t>
            </a:r>
            <a:r>
              <a:rPr lang="fr-FR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ABF</a:t>
            </a:r>
            <a:r>
              <a:rPr lang="fr-FR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avis conforme ou simple </a:t>
            </a:r>
          </a:p>
          <a:p>
            <a:pPr>
              <a:buFont typeface="Wingdings" panose="05000000000000000000" pitchFamily="2" charset="2"/>
              <a:buChar char="q"/>
            </a:pP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fr-F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Flèche : droite 3">
            <a:extLst>
              <a:ext uri="{FF2B5EF4-FFF2-40B4-BE49-F238E27FC236}">
                <a16:creationId xmlns:a16="http://schemas.microsoft.com/office/drawing/2014/main" id="{2CB9B25F-EFAC-BDC3-4A22-C547BF1A931D}"/>
              </a:ext>
            </a:extLst>
          </p:cNvPr>
          <p:cNvSpPr/>
          <p:nvPr/>
        </p:nvSpPr>
        <p:spPr>
          <a:xfrm>
            <a:off x="4364182" y="4956463"/>
            <a:ext cx="540327" cy="2182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Flèche : droite 4">
            <a:extLst>
              <a:ext uri="{FF2B5EF4-FFF2-40B4-BE49-F238E27FC236}">
                <a16:creationId xmlns:a16="http://schemas.microsoft.com/office/drawing/2014/main" id="{B2B390B6-9D62-E9D9-6FA1-1DE7CFE04315}"/>
              </a:ext>
            </a:extLst>
          </p:cNvPr>
          <p:cNvSpPr/>
          <p:nvPr/>
        </p:nvSpPr>
        <p:spPr>
          <a:xfrm>
            <a:off x="7581901" y="4951267"/>
            <a:ext cx="540327" cy="2182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47134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65051" y="662400"/>
            <a:ext cx="3384000" cy="1492132"/>
          </a:xfrm>
        </p:spPr>
        <p:txBody>
          <a:bodyPr anchor="t">
            <a:normAutofit/>
          </a:bodyPr>
          <a:lstStyle/>
          <a:p>
            <a:r>
              <a:rPr lang="fr-FR" sz="2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OUTILS DE MAINTIEN DE LA FONCTION HABITAT </a:t>
            </a:r>
            <a:endParaRPr lang="fr-FR" sz="2400">
              <a:solidFill>
                <a:schemeClr val="bg1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9772" y="1995055"/>
            <a:ext cx="4218709" cy="4675909"/>
          </a:xfrm>
        </p:spPr>
        <p:txBody>
          <a:bodyPr>
            <a:normAutofit fontScale="92500"/>
          </a:bodyPr>
          <a:lstStyle/>
          <a:p>
            <a:endParaRPr lang="fr-FR" sz="2000" dirty="0">
              <a:solidFill>
                <a:schemeClr val="bg1">
                  <a:alpha val="60000"/>
                </a:schemeClr>
              </a:solidFill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fr-FR" sz="2400" dirty="0">
                <a:solidFill>
                  <a:schemeClr val="bg1">
                    <a:alpha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2400" b="1" dirty="0">
                <a:solidFill>
                  <a:schemeClr val="bg1">
                    <a:alpha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 mesures incitatives </a:t>
            </a:r>
          </a:p>
          <a:p>
            <a:pPr algn="just">
              <a:lnSpc>
                <a:spcPct val="150000"/>
              </a:lnSpc>
              <a:buFontTx/>
              <a:buChar char="-"/>
            </a:pPr>
            <a:r>
              <a:rPr lang="fr-FR" sz="2400" dirty="0">
                <a:solidFill>
                  <a:schemeClr val="bg1">
                    <a:alpha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 Dispositif </a:t>
            </a:r>
            <a:r>
              <a:rPr lang="fr-FR" sz="2400" dirty="0" err="1">
                <a:solidFill>
                  <a:schemeClr val="bg1">
                    <a:alpha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Denormandie</a:t>
            </a:r>
            <a:r>
              <a:rPr lang="fr-FR" sz="2400" dirty="0">
                <a:solidFill>
                  <a:schemeClr val="bg1">
                    <a:alpha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inscrit dans Action cœur de ville;</a:t>
            </a:r>
          </a:p>
          <a:p>
            <a:pPr algn="just">
              <a:lnSpc>
                <a:spcPct val="150000"/>
              </a:lnSpc>
              <a:buFontTx/>
              <a:buChar char="-"/>
            </a:pPr>
            <a:r>
              <a:rPr lang="fr-FR" sz="2400" dirty="0">
                <a:solidFill>
                  <a:schemeClr val="bg1">
                    <a:alpha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 </a:t>
            </a:r>
            <a:r>
              <a:rPr lang="fr-FR" sz="2400" dirty="0" err="1">
                <a:solidFill>
                  <a:schemeClr val="bg1">
                    <a:alpha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PIG</a:t>
            </a:r>
            <a:r>
              <a:rPr lang="fr-FR" sz="2400" dirty="0">
                <a:solidFill>
                  <a:schemeClr val="bg1">
                    <a:alpha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lutte contre la vacance résidentielle de longue durée;</a:t>
            </a:r>
          </a:p>
          <a:p>
            <a:pPr algn="just">
              <a:lnSpc>
                <a:spcPct val="150000"/>
              </a:lnSpc>
              <a:buFontTx/>
              <a:buChar char="-"/>
            </a:pPr>
            <a:r>
              <a:rPr lang="fr-FR" sz="2400" dirty="0">
                <a:solidFill>
                  <a:schemeClr val="bg1">
                    <a:alpha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 programme </a:t>
            </a:r>
            <a:r>
              <a:rPr lang="fr-FR" sz="2400" dirty="0" err="1">
                <a:solidFill>
                  <a:schemeClr val="bg1">
                    <a:alpha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ZLV</a:t>
            </a:r>
            <a:endParaRPr lang="fr-FR" sz="2400" dirty="0">
              <a:solidFill>
                <a:schemeClr val="bg1">
                  <a:alpha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buFontTx/>
              <a:buChar char="-"/>
            </a:pPr>
            <a:r>
              <a:rPr lang="fr-FR" sz="2400" dirty="0">
                <a:solidFill>
                  <a:schemeClr val="bg1">
                    <a:alpha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 subventions de l’ANAH</a:t>
            </a:r>
          </a:p>
          <a:p>
            <a:endParaRPr lang="fr-FR" sz="2000" dirty="0">
              <a:solidFill>
                <a:schemeClr val="bg1">
                  <a:alpha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fr-FR" sz="2000" dirty="0">
              <a:solidFill>
                <a:schemeClr val="bg1">
                  <a:alpha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fr-FR" sz="2000" dirty="0">
              <a:solidFill>
                <a:schemeClr val="bg1">
                  <a:alpha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fr-FR" sz="2000" dirty="0">
              <a:solidFill>
                <a:schemeClr val="bg1">
                  <a:alpha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2DDA71EA-919A-F41D-5324-7EEF387A5D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6824711"/>
              </p:ext>
            </p:extLst>
          </p:nvPr>
        </p:nvGraphicFramePr>
        <p:xfrm>
          <a:off x="5458749" y="643469"/>
          <a:ext cx="6397279" cy="5819677"/>
        </p:xfrm>
        <a:graphic>
          <a:graphicData uri="http://schemas.openxmlformats.org/drawingml/2006/table">
            <a:tbl>
              <a:tblPr firstRow="1" firstCol="1" bandRow="1">
                <a:tableStyleId>{69012ECD-51FC-41F1-AA8D-1B2483CD663E}</a:tableStyleId>
              </a:tblPr>
              <a:tblGrid>
                <a:gridCol w="1515957">
                  <a:extLst>
                    <a:ext uri="{9D8B030D-6E8A-4147-A177-3AD203B41FA5}">
                      <a16:colId xmlns:a16="http://schemas.microsoft.com/office/drawing/2014/main" val="27280807"/>
                    </a:ext>
                  </a:extLst>
                </a:gridCol>
                <a:gridCol w="917683">
                  <a:extLst>
                    <a:ext uri="{9D8B030D-6E8A-4147-A177-3AD203B41FA5}">
                      <a16:colId xmlns:a16="http://schemas.microsoft.com/office/drawing/2014/main" val="3412473845"/>
                    </a:ext>
                  </a:extLst>
                </a:gridCol>
                <a:gridCol w="3963639">
                  <a:extLst>
                    <a:ext uri="{9D8B030D-6E8A-4147-A177-3AD203B41FA5}">
                      <a16:colId xmlns:a16="http://schemas.microsoft.com/office/drawing/2014/main" val="819553451"/>
                    </a:ext>
                  </a:extLst>
                </a:gridCol>
              </a:tblGrid>
              <a:tr h="55899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>
                          <a:effectLst/>
                        </a:rPr>
                        <a:t>état d’avancement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980" marR="679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>
                          <a:effectLst/>
                        </a:rPr>
                        <a:t>Nombre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980" marR="679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>
                          <a:effectLst/>
                        </a:rPr>
                        <a:t>Commentaire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980" marR="67980" marT="0" marB="0"/>
                </a:tc>
                <a:extLst>
                  <a:ext uri="{0D108BD9-81ED-4DB2-BD59-A6C34878D82A}">
                    <a16:rowId xmlns:a16="http://schemas.microsoft.com/office/drawing/2014/main" val="2880365610"/>
                  </a:ext>
                </a:extLst>
              </a:tr>
              <a:tr h="55899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>
                          <a:effectLst/>
                        </a:rPr>
                        <a:t>En attente de retour 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980" marR="679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>
                          <a:effectLst/>
                        </a:rPr>
                        <a:t>229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980" marR="679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>
                          <a:effectLst/>
                        </a:rPr>
                        <a:t>Le propriétaire n’a pas répondu au courrier postal.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980" marR="67980" marT="0" marB="0"/>
                </a:tc>
                <a:extLst>
                  <a:ext uri="{0D108BD9-81ED-4DB2-BD59-A6C34878D82A}">
                    <a16:rowId xmlns:a16="http://schemas.microsoft.com/office/drawing/2014/main" val="2738236042"/>
                  </a:ext>
                </a:extLst>
              </a:tr>
              <a:tr h="558997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>
                          <a:effectLst/>
                        </a:rPr>
                        <a:t>Premier contact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980" marR="679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>
                          <a:effectLst/>
                        </a:rPr>
                        <a:t>20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980" marR="679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>
                          <a:effectLst/>
                        </a:rPr>
                        <a:t>Il y a eu un retour ou un échange avec le propriétaire.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980" marR="67980" marT="0" marB="0"/>
                </a:tc>
                <a:extLst>
                  <a:ext uri="{0D108BD9-81ED-4DB2-BD59-A6C34878D82A}">
                    <a16:rowId xmlns:a16="http://schemas.microsoft.com/office/drawing/2014/main" val="1557142974"/>
                  </a:ext>
                </a:extLst>
              </a:tr>
              <a:tr h="1103768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>
                          <a:effectLst/>
                        </a:rPr>
                        <a:t>Suivi en cours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980" marR="679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>
                          <a:effectLst/>
                        </a:rPr>
                        <a:t>1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980" marR="679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dirty="0">
                          <a:effectLst/>
                        </a:rPr>
                        <a:t>La vacance du bien est confirmée et celui-ci fait l’objet de travaux, d’une vente en cours ou est accompagnée par un partenaire pour une remise sur le marché. 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980" marR="67980" marT="0" marB="0"/>
                </a:tc>
                <a:extLst>
                  <a:ext uri="{0D108BD9-81ED-4DB2-BD59-A6C34878D82A}">
                    <a16:rowId xmlns:a16="http://schemas.microsoft.com/office/drawing/2014/main" val="1471938135"/>
                  </a:ext>
                </a:extLst>
              </a:tr>
              <a:tr h="831382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>
                          <a:effectLst/>
                        </a:rPr>
                        <a:t>Sortie de la vacance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980" marR="679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>
                          <a:effectLst/>
                        </a:rPr>
                        <a:t>37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980" marR="679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>
                          <a:effectLst/>
                        </a:rPr>
                        <a:t>Le bien était vacant dans les deux dernières années et est sortie de la vacance avec ou sans accompagnement.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980" marR="67980" marT="0" marB="0"/>
                </a:tc>
                <a:extLst>
                  <a:ext uri="{0D108BD9-81ED-4DB2-BD59-A6C34878D82A}">
                    <a16:rowId xmlns:a16="http://schemas.microsoft.com/office/drawing/2014/main" val="1579871596"/>
                  </a:ext>
                </a:extLst>
              </a:tr>
              <a:tr h="1103768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>
                          <a:effectLst/>
                        </a:rPr>
                        <a:t>Non vacant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980" marR="679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>
                          <a:effectLst/>
                        </a:rPr>
                        <a:t>10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980" marR="679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>
                          <a:effectLst/>
                        </a:rPr>
                        <a:t>Le propriétaire a indiqué que le bien n’a jamais été vacant ou qu’il a été vendu ou loué il y a plus de deux ans. Retour traduisant une erreur sur la base de données.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980" marR="67980" marT="0" marB="0"/>
                </a:tc>
                <a:extLst>
                  <a:ext uri="{0D108BD9-81ED-4DB2-BD59-A6C34878D82A}">
                    <a16:rowId xmlns:a16="http://schemas.microsoft.com/office/drawing/2014/main" val="1582896056"/>
                  </a:ext>
                </a:extLst>
              </a:tr>
              <a:tr h="1103768"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>
                          <a:effectLst/>
                        </a:rPr>
                        <a:t>Bloqué 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980" marR="679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>
                          <a:effectLst/>
                        </a:rPr>
                        <a:t>16</a:t>
                      </a:r>
                      <a:endParaRPr lang="fr-FR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980" marR="679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spcAft>
                          <a:spcPts val="1000"/>
                        </a:spcAft>
                      </a:pPr>
                      <a:r>
                        <a:rPr lang="fr-FR" sz="1100" dirty="0">
                          <a:effectLst/>
                        </a:rPr>
                        <a:t>La vacance du bien est confirmée mais la situation est complexe et le propriétaire ne semble pas être dans une dynamique de sortie de la vacance. </a:t>
                      </a:r>
                      <a:endParaRPr lang="fr-FR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7980" marR="67980" marT="0" marB="0"/>
                </a:tc>
                <a:extLst>
                  <a:ext uri="{0D108BD9-81ED-4DB2-BD59-A6C34878D82A}">
                    <a16:rowId xmlns:a16="http://schemas.microsoft.com/office/drawing/2014/main" val="7161856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99731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C232B152-3720-4D3B-97ED-45CE5483F1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1BAB570-FF10-4E96-8A3F-FA9804702B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4693698" cy="6858000"/>
          </a:xfrm>
          <a:custGeom>
            <a:avLst/>
            <a:gdLst>
              <a:gd name="connsiteX0" fmla="*/ 0 w 4693698"/>
              <a:gd name="connsiteY0" fmla="*/ 0 h 6858000"/>
              <a:gd name="connsiteX1" fmla="*/ 420914 w 4693698"/>
              <a:gd name="connsiteY1" fmla="*/ 0 h 6858000"/>
              <a:gd name="connsiteX2" fmla="*/ 1582057 w 4693698"/>
              <a:gd name="connsiteY2" fmla="*/ 0 h 6858000"/>
              <a:gd name="connsiteX3" fmla="*/ 4503903 w 4693698"/>
              <a:gd name="connsiteY3" fmla="*/ 0 h 6858000"/>
              <a:gd name="connsiteX4" fmla="*/ 4508943 w 4693698"/>
              <a:gd name="connsiteY4" fmla="*/ 66675 h 6858000"/>
              <a:gd name="connsiteX5" fmla="*/ 4517340 w 4693698"/>
              <a:gd name="connsiteY5" fmla="*/ 122237 h 6858000"/>
              <a:gd name="connsiteX6" fmla="*/ 4527418 w 4693698"/>
              <a:gd name="connsiteY6" fmla="*/ 174625 h 6858000"/>
              <a:gd name="connsiteX7" fmla="*/ 4544214 w 4693698"/>
              <a:gd name="connsiteY7" fmla="*/ 217487 h 6858000"/>
              <a:gd name="connsiteX8" fmla="*/ 4561010 w 4693698"/>
              <a:gd name="connsiteY8" fmla="*/ 260350 h 6858000"/>
              <a:gd name="connsiteX9" fmla="*/ 4581165 w 4693698"/>
              <a:gd name="connsiteY9" fmla="*/ 296862 h 6858000"/>
              <a:gd name="connsiteX10" fmla="*/ 4601320 w 4693698"/>
              <a:gd name="connsiteY10" fmla="*/ 334962 h 6858000"/>
              <a:gd name="connsiteX11" fmla="*/ 4619796 w 4693698"/>
              <a:gd name="connsiteY11" fmla="*/ 369887 h 6858000"/>
              <a:gd name="connsiteX12" fmla="*/ 4638271 w 4693698"/>
              <a:gd name="connsiteY12" fmla="*/ 409575 h 6858000"/>
              <a:gd name="connsiteX13" fmla="*/ 4655067 w 4693698"/>
              <a:gd name="connsiteY13" fmla="*/ 450850 h 6858000"/>
              <a:gd name="connsiteX14" fmla="*/ 4670184 w 4693698"/>
              <a:gd name="connsiteY14" fmla="*/ 496887 h 6858000"/>
              <a:gd name="connsiteX15" fmla="*/ 4681941 w 4693698"/>
              <a:gd name="connsiteY15" fmla="*/ 546100 h 6858000"/>
              <a:gd name="connsiteX16" fmla="*/ 4690339 w 4693698"/>
              <a:gd name="connsiteY16" fmla="*/ 606425 h 6858000"/>
              <a:gd name="connsiteX17" fmla="*/ 4693698 w 4693698"/>
              <a:gd name="connsiteY17" fmla="*/ 673100 h 6858000"/>
              <a:gd name="connsiteX18" fmla="*/ 4690339 w 4693698"/>
              <a:gd name="connsiteY18" fmla="*/ 744537 h 6858000"/>
              <a:gd name="connsiteX19" fmla="*/ 4681941 w 4693698"/>
              <a:gd name="connsiteY19" fmla="*/ 801687 h 6858000"/>
              <a:gd name="connsiteX20" fmla="*/ 4670184 w 4693698"/>
              <a:gd name="connsiteY20" fmla="*/ 854075 h 6858000"/>
              <a:gd name="connsiteX21" fmla="*/ 4655067 w 4693698"/>
              <a:gd name="connsiteY21" fmla="*/ 901700 h 6858000"/>
              <a:gd name="connsiteX22" fmla="*/ 4638271 w 4693698"/>
              <a:gd name="connsiteY22" fmla="*/ 942975 h 6858000"/>
              <a:gd name="connsiteX23" fmla="*/ 4618116 w 4693698"/>
              <a:gd name="connsiteY23" fmla="*/ 981075 h 6858000"/>
              <a:gd name="connsiteX24" fmla="*/ 4597961 w 4693698"/>
              <a:gd name="connsiteY24" fmla="*/ 1017587 h 6858000"/>
              <a:gd name="connsiteX25" fmla="*/ 4577806 w 4693698"/>
              <a:gd name="connsiteY25" fmla="*/ 1055687 h 6858000"/>
              <a:gd name="connsiteX26" fmla="*/ 4559330 w 4693698"/>
              <a:gd name="connsiteY26" fmla="*/ 1095375 h 6858000"/>
              <a:gd name="connsiteX27" fmla="*/ 4540854 w 4693698"/>
              <a:gd name="connsiteY27" fmla="*/ 1136650 h 6858000"/>
              <a:gd name="connsiteX28" fmla="*/ 4525739 w 4693698"/>
              <a:gd name="connsiteY28" fmla="*/ 1182687 h 6858000"/>
              <a:gd name="connsiteX29" fmla="*/ 4515661 w 4693698"/>
              <a:gd name="connsiteY29" fmla="*/ 1235075 h 6858000"/>
              <a:gd name="connsiteX30" fmla="*/ 4505583 w 4693698"/>
              <a:gd name="connsiteY30" fmla="*/ 1295400 h 6858000"/>
              <a:gd name="connsiteX31" fmla="*/ 4503903 w 4693698"/>
              <a:gd name="connsiteY31" fmla="*/ 1363662 h 6858000"/>
              <a:gd name="connsiteX32" fmla="*/ 4505583 w 4693698"/>
              <a:gd name="connsiteY32" fmla="*/ 1431925 h 6858000"/>
              <a:gd name="connsiteX33" fmla="*/ 4515661 w 4693698"/>
              <a:gd name="connsiteY33" fmla="*/ 1492250 h 6858000"/>
              <a:gd name="connsiteX34" fmla="*/ 4525739 w 4693698"/>
              <a:gd name="connsiteY34" fmla="*/ 1544637 h 6858000"/>
              <a:gd name="connsiteX35" fmla="*/ 4540854 w 4693698"/>
              <a:gd name="connsiteY35" fmla="*/ 1589087 h 6858000"/>
              <a:gd name="connsiteX36" fmla="*/ 4559330 w 4693698"/>
              <a:gd name="connsiteY36" fmla="*/ 1631950 h 6858000"/>
              <a:gd name="connsiteX37" fmla="*/ 4577806 w 4693698"/>
              <a:gd name="connsiteY37" fmla="*/ 1671637 h 6858000"/>
              <a:gd name="connsiteX38" fmla="*/ 4597961 w 4693698"/>
              <a:gd name="connsiteY38" fmla="*/ 1708150 h 6858000"/>
              <a:gd name="connsiteX39" fmla="*/ 4618116 w 4693698"/>
              <a:gd name="connsiteY39" fmla="*/ 1743075 h 6858000"/>
              <a:gd name="connsiteX40" fmla="*/ 4638271 w 4693698"/>
              <a:gd name="connsiteY40" fmla="*/ 1782762 h 6858000"/>
              <a:gd name="connsiteX41" fmla="*/ 4655067 w 4693698"/>
              <a:gd name="connsiteY41" fmla="*/ 1824037 h 6858000"/>
              <a:gd name="connsiteX42" fmla="*/ 4670184 w 4693698"/>
              <a:gd name="connsiteY42" fmla="*/ 1870075 h 6858000"/>
              <a:gd name="connsiteX43" fmla="*/ 4681941 w 4693698"/>
              <a:gd name="connsiteY43" fmla="*/ 1922462 h 6858000"/>
              <a:gd name="connsiteX44" fmla="*/ 4690339 w 4693698"/>
              <a:gd name="connsiteY44" fmla="*/ 1982787 h 6858000"/>
              <a:gd name="connsiteX45" fmla="*/ 4693698 w 4693698"/>
              <a:gd name="connsiteY45" fmla="*/ 2051050 h 6858000"/>
              <a:gd name="connsiteX46" fmla="*/ 4690339 w 4693698"/>
              <a:gd name="connsiteY46" fmla="*/ 2119312 h 6858000"/>
              <a:gd name="connsiteX47" fmla="*/ 4681941 w 4693698"/>
              <a:gd name="connsiteY47" fmla="*/ 2179637 h 6858000"/>
              <a:gd name="connsiteX48" fmla="*/ 4670184 w 4693698"/>
              <a:gd name="connsiteY48" fmla="*/ 2232025 h 6858000"/>
              <a:gd name="connsiteX49" fmla="*/ 4655067 w 4693698"/>
              <a:gd name="connsiteY49" fmla="*/ 2278062 h 6858000"/>
              <a:gd name="connsiteX50" fmla="*/ 4638271 w 4693698"/>
              <a:gd name="connsiteY50" fmla="*/ 2319337 h 6858000"/>
              <a:gd name="connsiteX51" fmla="*/ 4618116 w 4693698"/>
              <a:gd name="connsiteY51" fmla="*/ 2359025 h 6858000"/>
              <a:gd name="connsiteX52" fmla="*/ 4597961 w 4693698"/>
              <a:gd name="connsiteY52" fmla="*/ 2395537 h 6858000"/>
              <a:gd name="connsiteX53" fmla="*/ 4577806 w 4693698"/>
              <a:gd name="connsiteY53" fmla="*/ 2433637 h 6858000"/>
              <a:gd name="connsiteX54" fmla="*/ 4559330 w 4693698"/>
              <a:gd name="connsiteY54" fmla="*/ 2471737 h 6858000"/>
              <a:gd name="connsiteX55" fmla="*/ 4540854 w 4693698"/>
              <a:gd name="connsiteY55" fmla="*/ 2513012 h 6858000"/>
              <a:gd name="connsiteX56" fmla="*/ 4525739 w 4693698"/>
              <a:gd name="connsiteY56" fmla="*/ 2560637 h 6858000"/>
              <a:gd name="connsiteX57" fmla="*/ 4515661 w 4693698"/>
              <a:gd name="connsiteY57" fmla="*/ 2613025 h 6858000"/>
              <a:gd name="connsiteX58" fmla="*/ 4505583 w 4693698"/>
              <a:gd name="connsiteY58" fmla="*/ 2671762 h 6858000"/>
              <a:gd name="connsiteX59" fmla="*/ 4503903 w 4693698"/>
              <a:gd name="connsiteY59" fmla="*/ 2741612 h 6858000"/>
              <a:gd name="connsiteX60" fmla="*/ 4505583 w 4693698"/>
              <a:gd name="connsiteY60" fmla="*/ 2809875 h 6858000"/>
              <a:gd name="connsiteX61" fmla="*/ 4515661 w 4693698"/>
              <a:gd name="connsiteY61" fmla="*/ 2868612 h 6858000"/>
              <a:gd name="connsiteX62" fmla="*/ 4525739 w 4693698"/>
              <a:gd name="connsiteY62" fmla="*/ 2922587 h 6858000"/>
              <a:gd name="connsiteX63" fmla="*/ 4540854 w 4693698"/>
              <a:gd name="connsiteY63" fmla="*/ 2967037 h 6858000"/>
              <a:gd name="connsiteX64" fmla="*/ 4559330 w 4693698"/>
              <a:gd name="connsiteY64" fmla="*/ 3009900 h 6858000"/>
              <a:gd name="connsiteX65" fmla="*/ 4577806 w 4693698"/>
              <a:gd name="connsiteY65" fmla="*/ 3046412 h 6858000"/>
              <a:gd name="connsiteX66" fmla="*/ 4597961 w 4693698"/>
              <a:gd name="connsiteY66" fmla="*/ 3084512 h 6858000"/>
              <a:gd name="connsiteX67" fmla="*/ 4618116 w 4693698"/>
              <a:gd name="connsiteY67" fmla="*/ 3121025 h 6858000"/>
              <a:gd name="connsiteX68" fmla="*/ 4638271 w 4693698"/>
              <a:gd name="connsiteY68" fmla="*/ 3160712 h 6858000"/>
              <a:gd name="connsiteX69" fmla="*/ 4655067 w 4693698"/>
              <a:gd name="connsiteY69" fmla="*/ 3201987 h 6858000"/>
              <a:gd name="connsiteX70" fmla="*/ 4670184 w 4693698"/>
              <a:gd name="connsiteY70" fmla="*/ 3248025 h 6858000"/>
              <a:gd name="connsiteX71" fmla="*/ 4681941 w 4693698"/>
              <a:gd name="connsiteY71" fmla="*/ 3300412 h 6858000"/>
              <a:gd name="connsiteX72" fmla="*/ 4690339 w 4693698"/>
              <a:gd name="connsiteY72" fmla="*/ 3360737 h 6858000"/>
              <a:gd name="connsiteX73" fmla="*/ 4693698 w 4693698"/>
              <a:gd name="connsiteY73" fmla="*/ 3427412 h 6858000"/>
              <a:gd name="connsiteX74" fmla="*/ 4690339 w 4693698"/>
              <a:gd name="connsiteY74" fmla="*/ 3497262 h 6858000"/>
              <a:gd name="connsiteX75" fmla="*/ 4681941 w 4693698"/>
              <a:gd name="connsiteY75" fmla="*/ 3557587 h 6858000"/>
              <a:gd name="connsiteX76" fmla="*/ 4670184 w 4693698"/>
              <a:gd name="connsiteY76" fmla="*/ 3609975 h 6858000"/>
              <a:gd name="connsiteX77" fmla="*/ 4655067 w 4693698"/>
              <a:gd name="connsiteY77" fmla="*/ 3656012 h 6858000"/>
              <a:gd name="connsiteX78" fmla="*/ 4638271 w 4693698"/>
              <a:gd name="connsiteY78" fmla="*/ 3697287 h 6858000"/>
              <a:gd name="connsiteX79" fmla="*/ 4618116 w 4693698"/>
              <a:gd name="connsiteY79" fmla="*/ 3736975 h 6858000"/>
              <a:gd name="connsiteX80" fmla="*/ 4577806 w 4693698"/>
              <a:gd name="connsiteY80" fmla="*/ 3811587 h 6858000"/>
              <a:gd name="connsiteX81" fmla="*/ 4559330 w 4693698"/>
              <a:gd name="connsiteY81" fmla="*/ 3848100 h 6858000"/>
              <a:gd name="connsiteX82" fmla="*/ 4540854 w 4693698"/>
              <a:gd name="connsiteY82" fmla="*/ 3890962 h 6858000"/>
              <a:gd name="connsiteX83" fmla="*/ 4525739 w 4693698"/>
              <a:gd name="connsiteY83" fmla="*/ 3935412 h 6858000"/>
              <a:gd name="connsiteX84" fmla="*/ 4515661 w 4693698"/>
              <a:gd name="connsiteY84" fmla="*/ 3987800 h 6858000"/>
              <a:gd name="connsiteX85" fmla="*/ 4505583 w 4693698"/>
              <a:gd name="connsiteY85" fmla="*/ 4048125 h 6858000"/>
              <a:gd name="connsiteX86" fmla="*/ 4503903 w 4693698"/>
              <a:gd name="connsiteY86" fmla="*/ 4116387 h 6858000"/>
              <a:gd name="connsiteX87" fmla="*/ 4505583 w 4693698"/>
              <a:gd name="connsiteY87" fmla="*/ 4186237 h 6858000"/>
              <a:gd name="connsiteX88" fmla="*/ 4515661 w 4693698"/>
              <a:gd name="connsiteY88" fmla="*/ 4244975 h 6858000"/>
              <a:gd name="connsiteX89" fmla="*/ 4525739 w 4693698"/>
              <a:gd name="connsiteY89" fmla="*/ 4297362 h 6858000"/>
              <a:gd name="connsiteX90" fmla="*/ 4540854 w 4693698"/>
              <a:gd name="connsiteY90" fmla="*/ 4343400 h 6858000"/>
              <a:gd name="connsiteX91" fmla="*/ 4559330 w 4693698"/>
              <a:gd name="connsiteY91" fmla="*/ 4386262 h 6858000"/>
              <a:gd name="connsiteX92" fmla="*/ 4577806 w 4693698"/>
              <a:gd name="connsiteY92" fmla="*/ 4424362 h 6858000"/>
              <a:gd name="connsiteX93" fmla="*/ 4618116 w 4693698"/>
              <a:gd name="connsiteY93" fmla="*/ 4498975 h 6858000"/>
              <a:gd name="connsiteX94" fmla="*/ 4638271 w 4693698"/>
              <a:gd name="connsiteY94" fmla="*/ 4537075 h 6858000"/>
              <a:gd name="connsiteX95" fmla="*/ 4655067 w 4693698"/>
              <a:gd name="connsiteY95" fmla="*/ 4579937 h 6858000"/>
              <a:gd name="connsiteX96" fmla="*/ 4670184 w 4693698"/>
              <a:gd name="connsiteY96" fmla="*/ 4625975 h 6858000"/>
              <a:gd name="connsiteX97" fmla="*/ 4681941 w 4693698"/>
              <a:gd name="connsiteY97" fmla="*/ 4678362 h 6858000"/>
              <a:gd name="connsiteX98" fmla="*/ 4690339 w 4693698"/>
              <a:gd name="connsiteY98" fmla="*/ 4738687 h 6858000"/>
              <a:gd name="connsiteX99" fmla="*/ 4693698 w 4693698"/>
              <a:gd name="connsiteY99" fmla="*/ 4806950 h 6858000"/>
              <a:gd name="connsiteX100" fmla="*/ 4690339 w 4693698"/>
              <a:gd name="connsiteY100" fmla="*/ 4875212 h 6858000"/>
              <a:gd name="connsiteX101" fmla="*/ 4681941 w 4693698"/>
              <a:gd name="connsiteY101" fmla="*/ 4935537 h 6858000"/>
              <a:gd name="connsiteX102" fmla="*/ 4670184 w 4693698"/>
              <a:gd name="connsiteY102" fmla="*/ 4987925 h 6858000"/>
              <a:gd name="connsiteX103" fmla="*/ 4655067 w 4693698"/>
              <a:gd name="connsiteY103" fmla="*/ 5033962 h 6858000"/>
              <a:gd name="connsiteX104" fmla="*/ 4638271 w 4693698"/>
              <a:gd name="connsiteY104" fmla="*/ 5075237 h 6858000"/>
              <a:gd name="connsiteX105" fmla="*/ 4618116 w 4693698"/>
              <a:gd name="connsiteY105" fmla="*/ 5114925 h 6858000"/>
              <a:gd name="connsiteX106" fmla="*/ 4597961 w 4693698"/>
              <a:gd name="connsiteY106" fmla="*/ 5149850 h 6858000"/>
              <a:gd name="connsiteX107" fmla="*/ 4577806 w 4693698"/>
              <a:gd name="connsiteY107" fmla="*/ 5186362 h 6858000"/>
              <a:gd name="connsiteX108" fmla="*/ 4559330 w 4693698"/>
              <a:gd name="connsiteY108" fmla="*/ 5226050 h 6858000"/>
              <a:gd name="connsiteX109" fmla="*/ 4540854 w 4693698"/>
              <a:gd name="connsiteY109" fmla="*/ 5268912 h 6858000"/>
              <a:gd name="connsiteX110" fmla="*/ 4525739 w 4693698"/>
              <a:gd name="connsiteY110" fmla="*/ 5313362 h 6858000"/>
              <a:gd name="connsiteX111" fmla="*/ 4515661 w 4693698"/>
              <a:gd name="connsiteY111" fmla="*/ 5365750 h 6858000"/>
              <a:gd name="connsiteX112" fmla="*/ 4505583 w 4693698"/>
              <a:gd name="connsiteY112" fmla="*/ 5426075 h 6858000"/>
              <a:gd name="connsiteX113" fmla="*/ 4503903 w 4693698"/>
              <a:gd name="connsiteY113" fmla="*/ 5494337 h 6858000"/>
              <a:gd name="connsiteX114" fmla="*/ 4505583 w 4693698"/>
              <a:gd name="connsiteY114" fmla="*/ 5562600 h 6858000"/>
              <a:gd name="connsiteX115" fmla="*/ 4515661 w 4693698"/>
              <a:gd name="connsiteY115" fmla="*/ 5622925 h 6858000"/>
              <a:gd name="connsiteX116" fmla="*/ 4525739 w 4693698"/>
              <a:gd name="connsiteY116" fmla="*/ 5675312 h 6858000"/>
              <a:gd name="connsiteX117" fmla="*/ 4540854 w 4693698"/>
              <a:gd name="connsiteY117" fmla="*/ 5721350 h 6858000"/>
              <a:gd name="connsiteX118" fmla="*/ 4559330 w 4693698"/>
              <a:gd name="connsiteY118" fmla="*/ 5762625 h 6858000"/>
              <a:gd name="connsiteX119" fmla="*/ 4577806 w 4693698"/>
              <a:gd name="connsiteY119" fmla="*/ 5802312 h 6858000"/>
              <a:gd name="connsiteX120" fmla="*/ 4597961 w 4693698"/>
              <a:gd name="connsiteY120" fmla="*/ 5840412 h 6858000"/>
              <a:gd name="connsiteX121" fmla="*/ 4618116 w 4693698"/>
              <a:gd name="connsiteY121" fmla="*/ 5876925 h 6858000"/>
              <a:gd name="connsiteX122" fmla="*/ 4638271 w 4693698"/>
              <a:gd name="connsiteY122" fmla="*/ 5915025 h 6858000"/>
              <a:gd name="connsiteX123" fmla="*/ 4655067 w 4693698"/>
              <a:gd name="connsiteY123" fmla="*/ 5956300 h 6858000"/>
              <a:gd name="connsiteX124" fmla="*/ 4670184 w 4693698"/>
              <a:gd name="connsiteY124" fmla="*/ 6003925 h 6858000"/>
              <a:gd name="connsiteX125" fmla="*/ 4681941 w 4693698"/>
              <a:gd name="connsiteY125" fmla="*/ 6056312 h 6858000"/>
              <a:gd name="connsiteX126" fmla="*/ 4690339 w 4693698"/>
              <a:gd name="connsiteY126" fmla="*/ 6113462 h 6858000"/>
              <a:gd name="connsiteX127" fmla="*/ 4693698 w 4693698"/>
              <a:gd name="connsiteY127" fmla="*/ 6183312 h 6858000"/>
              <a:gd name="connsiteX128" fmla="*/ 4690339 w 4693698"/>
              <a:gd name="connsiteY128" fmla="*/ 6251575 h 6858000"/>
              <a:gd name="connsiteX129" fmla="*/ 4681941 w 4693698"/>
              <a:gd name="connsiteY129" fmla="*/ 6311900 h 6858000"/>
              <a:gd name="connsiteX130" fmla="*/ 4670184 w 4693698"/>
              <a:gd name="connsiteY130" fmla="*/ 6361112 h 6858000"/>
              <a:gd name="connsiteX131" fmla="*/ 4655067 w 4693698"/>
              <a:gd name="connsiteY131" fmla="*/ 6407150 h 6858000"/>
              <a:gd name="connsiteX132" fmla="*/ 4638271 w 4693698"/>
              <a:gd name="connsiteY132" fmla="*/ 6448425 h 6858000"/>
              <a:gd name="connsiteX133" fmla="*/ 4619796 w 4693698"/>
              <a:gd name="connsiteY133" fmla="*/ 6488112 h 6858000"/>
              <a:gd name="connsiteX134" fmla="*/ 4601320 w 4693698"/>
              <a:gd name="connsiteY134" fmla="*/ 6523037 h 6858000"/>
              <a:gd name="connsiteX135" fmla="*/ 4581165 w 4693698"/>
              <a:gd name="connsiteY135" fmla="*/ 6561137 h 6858000"/>
              <a:gd name="connsiteX136" fmla="*/ 4561010 w 4693698"/>
              <a:gd name="connsiteY136" fmla="*/ 6597650 h 6858000"/>
              <a:gd name="connsiteX137" fmla="*/ 4544214 w 4693698"/>
              <a:gd name="connsiteY137" fmla="*/ 6640512 h 6858000"/>
              <a:gd name="connsiteX138" fmla="*/ 4527418 w 4693698"/>
              <a:gd name="connsiteY138" fmla="*/ 6683375 h 6858000"/>
              <a:gd name="connsiteX139" fmla="*/ 4517340 w 4693698"/>
              <a:gd name="connsiteY139" fmla="*/ 6735762 h 6858000"/>
              <a:gd name="connsiteX140" fmla="*/ 4508943 w 4693698"/>
              <a:gd name="connsiteY140" fmla="*/ 6791325 h 6858000"/>
              <a:gd name="connsiteX141" fmla="*/ 4503903 w 4693698"/>
              <a:gd name="connsiteY141" fmla="*/ 6858000 h 6858000"/>
              <a:gd name="connsiteX142" fmla="*/ 1582057 w 4693698"/>
              <a:gd name="connsiteY142" fmla="*/ 6858000 h 6858000"/>
              <a:gd name="connsiteX143" fmla="*/ 420914 w 4693698"/>
              <a:gd name="connsiteY143" fmla="*/ 6858000 h 6858000"/>
              <a:gd name="connsiteX144" fmla="*/ 0 w 4693698"/>
              <a:gd name="connsiteY1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</a:cxnLst>
            <a:rect l="l" t="t" r="r" b="b"/>
            <a:pathLst>
              <a:path w="4693698" h="6858000">
                <a:moveTo>
                  <a:pt x="0" y="0"/>
                </a:moveTo>
                <a:lnTo>
                  <a:pt x="420914" y="0"/>
                </a:lnTo>
                <a:lnTo>
                  <a:pt x="1582057" y="0"/>
                </a:lnTo>
                <a:lnTo>
                  <a:pt x="4503903" y="0"/>
                </a:lnTo>
                <a:lnTo>
                  <a:pt x="4508943" y="66675"/>
                </a:lnTo>
                <a:lnTo>
                  <a:pt x="4517340" y="122237"/>
                </a:lnTo>
                <a:lnTo>
                  <a:pt x="4527418" y="174625"/>
                </a:lnTo>
                <a:lnTo>
                  <a:pt x="4544214" y="217487"/>
                </a:lnTo>
                <a:lnTo>
                  <a:pt x="4561010" y="260350"/>
                </a:lnTo>
                <a:lnTo>
                  <a:pt x="4581165" y="296862"/>
                </a:lnTo>
                <a:lnTo>
                  <a:pt x="4601320" y="334962"/>
                </a:lnTo>
                <a:lnTo>
                  <a:pt x="4619796" y="369887"/>
                </a:lnTo>
                <a:lnTo>
                  <a:pt x="4638271" y="409575"/>
                </a:lnTo>
                <a:lnTo>
                  <a:pt x="4655067" y="450850"/>
                </a:lnTo>
                <a:lnTo>
                  <a:pt x="4670184" y="496887"/>
                </a:lnTo>
                <a:lnTo>
                  <a:pt x="4681941" y="546100"/>
                </a:lnTo>
                <a:lnTo>
                  <a:pt x="4690339" y="606425"/>
                </a:lnTo>
                <a:lnTo>
                  <a:pt x="4693698" y="673100"/>
                </a:lnTo>
                <a:lnTo>
                  <a:pt x="4690339" y="744537"/>
                </a:lnTo>
                <a:lnTo>
                  <a:pt x="4681941" y="801687"/>
                </a:lnTo>
                <a:lnTo>
                  <a:pt x="4670184" y="854075"/>
                </a:lnTo>
                <a:lnTo>
                  <a:pt x="4655067" y="901700"/>
                </a:lnTo>
                <a:lnTo>
                  <a:pt x="4638271" y="942975"/>
                </a:lnTo>
                <a:lnTo>
                  <a:pt x="4618116" y="981075"/>
                </a:lnTo>
                <a:lnTo>
                  <a:pt x="4597961" y="1017587"/>
                </a:lnTo>
                <a:lnTo>
                  <a:pt x="4577806" y="1055687"/>
                </a:lnTo>
                <a:lnTo>
                  <a:pt x="4559330" y="1095375"/>
                </a:lnTo>
                <a:lnTo>
                  <a:pt x="4540854" y="1136650"/>
                </a:lnTo>
                <a:lnTo>
                  <a:pt x="4525739" y="1182687"/>
                </a:lnTo>
                <a:lnTo>
                  <a:pt x="4515661" y="1235075"/>
                </a:lnTo>
                <a:lnTo>
                  <a:pt x="4505583" y="1295400"/>
                </a:lnTo>
                <a:lnTo>
                  <a:pt x="4503903" y="1363662"/>
                </a:lnTo>
                <a:lnTo>
                  <a:pt x="4505583" y="1431925"/>
                </a:lnTo>
                <a:lnTo>
                  <a:pt x="4515661" y="1492250"/>
                </a:lnTo>
                <a:lnTo>
                  <a:pt x="4525739" y="1544637"/>
                </a:lnTo>
                <a:lnTo>
                  <a:pt x="4540854" y="1589087"/>
                </a:lnTo>
                <a:lnTo>
                  <a:pt x="4559330" y="1631950"/>
                </a:lnTo>
                <a:lnTo>
                  <a:pt x="4577806" y="1671637"/>
                </a:lnTo>
                <a:lnTo>
                  <a:pt x="4597961" y="1708150"/>
                </a:lnTo>
                <a:lnTo>
                  <a:pt x="4618116" y="1743075"/>
                </a:lnTo>
                <a:lnTo>
                  <a:pt x="4638271" y="1782762"/>
                </a:lnTo>
                <a:lnTo>
                  <a:pt x="4655067" y="1824037"/>
                </a:lnTo>
                <a:lnTo>
                  <a:pt x="4670184" y="1870075"/>
                </a:lnTo>
                <a:lnTo>
                  <a:pt x="4681941" y="1922462"/>
                </a:lnTo>
                <a:lnTo>
                  <a:pt x="4690339" y="1982787"/>
                </a:lnTo>
                <a:lnTo>
                  <a:pt x="4693698" y="2051050"/>
                </a:lnTo>
                <a:lnTo>
                  <a:pt x="4690339" y="2119312"/>
                </a:lnTo>
                <a:lnTo>
                  <a:pt x="4681941" y="2179637"/>
                </a:lnTo>
                <a:lnTo>
                  <a:pt x="4670184" y="2232025"/>
                </a:lnTo>
                <a:lnTo>
                  <a:pt x="4655067" y="2278062"/>
                </a:lnTo>
                <a:lnTo>
                  <a:pt x="4638271" y="2319337"/>
                </a:lnTo>
                <a:lnTo>
                  <a:pt x="4618116" y="2359025"/>
                </a:lnTo>
                <a:lnTo>
                  <a:pt x="4597961" y="2395537"/>
                </a:lnTo>
                <a:lnTo>
                  <a:pt x="4577806" y="2433637"/>
                </a:lnTo>
                <a:lnTo>
                  <a:pt x="4559330" y="2471737"/>
                </a:lnTo>
                <a:lnTo>
                  <a:pt x="4540854" y="2513012"/>
                </a:lnTo>
                <a:lnTo>
                  <a:pt x="4525739" y="2560637"/>
                </a:lnTo>
                <a:lnTo>
                  <a:pt x="4515661" y="2613025"/>
                </a:lnTo>
                <a:lnTo>
                  <a:pt x="4505583" y="2671762"/>
                </a:lnTo>
                <a:lnTo>
                  <a:pt x="4503903" y="2741612"/>
                </a:lnTo>
                <a:lnTo>
                  <a:pt x="4505583" y="2809875"/>
                </a:lnTo>
                <a:lnTo>
                  <a:pt x="4515661" y="2868612"/>
                </a:lnTo>
                <a:lnTo>
                  <a:pt x="4525739" y="2922587"/>
                </a:lnTo>
                <a:lnTo>
                  <a:pt x="4540854" y="2967037"/>
                </a:lnTo>
                <a:lnTo>
                  <a:pt x="4559330" y="3009900"/>
                </a:lnTo>
                <a:lnTo>
                  <a:pt x="4577806" y="3046412"/>
                </a:lnTo>
                <a:lnTo>
                  <a:pt x="4597961" y="3084512"/>
                </a:lnTo>
                <a:lnTo>
                  <a:pt x="4618116" y="3121025"/>
                </a:lnTo>
                <a:lnTo>
                  <a:pt x="4638271" y="3160712"/>
                </a:lnTo>
                <a:lnTo>
                  <a:pt x="4655067" y="3201987"/>
                </a:lnTo>
                <a:lnTo>
                  <a:pt x="4670184" y="3248025"/>
                </a:lnTo>
                <a:lnTo>
                  <a:pt x="4681941" y="3300412"/>
                </a:lnTo>
                <a:lnTo>
                  <a:pt x="4690339" y="3360737"/>
                </a:lnTo>
                <a:lnTo>
                  <a:pt x="4693698" y="3427412"/>
                </a:lnTo>
                <a:lnTo>
                  <a:pt x="4690339" y="3497262"/>
                </a:lnTo>
                <a:lnTo>
                  <a:pt x="4681941" y="3557587"/>
                </a:lnTo>
                <a:lnTo>
                  <a:pt x="4670184" y="3609975"/>
                </a:lnTo>
                <a:lnTo>
                  <a:pt x="4655067" y="3656012"/>
                </a:lnTo>
                <a:lnTo>
                  <a:pt x="4638271" y="3697287"/>
                </a:lnTo>
                <a:lnTo>
                  <a:pt x="4618116" y="3736975"/>
                </a:lnTo>
                <a:lnTo>
                  <a:pt x="4577806" y="3811587"/>
                </a:lnTo>
                <a:lnTo>
                  <a:pt x="4559330" y="3848100"/>
                </a:lnTo>
                <a:lnTo>
                  <a:pt x="4540854" y="3890962"/>
                </a:lnTo>
                <a:lnTo>
                  <a:pt x="4525739" y="3935412"/>
                </a:lnTo>
                <a:lnTo>
                  <a:pt x="4515661" y="3987800"/>
                </a:lnTo>
                <a:lnTo>
                  <a:pt x="4505583" y="4048125"/>
                </a:lnTo>
                <a:lnTo>
                  <a:pt x="4503903" y="4116387"/>
                </a:lnTo>
                <a:lnTo>
                  <a:pt x="4505583" y="4186237"/>
                </a:lnTo>
                <a:lnTo>
                  <a:pt x="4515661" y="4244975"/>
                </a:lnTo>
                <a:lnTo>
                  <a:pt x="4525739" y="4297362"/>
                </a:lnTo>
                <a:lnTo>
                  <a:pt x="4540854" y="4343400"/>
                </a:lnTo>
                <a:lnTo>
                  <a:pt x="4559330" y="4386262"/>
                </a:lnTo>
                <a:lnTo>
                  <a:pt x="4577806" y="4424362"/>
                </a:lnTo>
                <a:lnTo>
                  <a:pt x="4618116" y="4498975"/>
                </a:lnTo>
                <a:lnTo>
                  <a:pt x="4638271" y="4537075"/>
                </a:lnTo>
                <a:lnTo>
                  <a:pt x="4655067" y="4579937"/>
                </a:lnTo>
                <a:lnTo>
                  <a:pt x="4670184" y="4625975"/>
                </a:lnTo>
                <a:lnTo>
                  <a:pt x="4681941" y="4678362"/>
                </a:lnTo>
                <a:lnTo>
                  <a:pt x="4690339" y="4738687"/>
                </a:lnTo>
                <a:lnTo>
                  <a:pt x="4693698" y="4806950"/>
                </a:lnTo>
                <a:lnTo>
                  <a:pt x="4690339" y="4875212"/>
                </a:lnTo>
                <a:lnTo>
                  <a:pt x="4681941" y="4935537"/>
                </a:lnTo>
                <a:lnTo>
                  <a:pt x="4670184" y="4987925"/>
                </a:lnTo>
                <a:lnTo>
                  <a:pt x="4655067" y="5033962"/>
                </a:lnTo>
                <a:lnTo>
                  <a:pt x="4638271" y="5075237"/>
                </a:lnTo>
                <a:lnTo>
                  <a:pt x="4618116" y="5114925"/>
                </a:lnTo>
                <a:lnTo>
                  <a:pt x="4597961" y="5149850"/>
                </a:lnTo>
                <a:lnTo>
                  <a:pt x="4577806" y="5186362"/>
                </a:lnTo>
                <a:lnTo>
                  <a:pt x="4559330" y="5226050"/>
                </a:lnTo>
                <a:lnTo>
                  <a:pt x="4540854" y="5268912"/>
                </a:lnTo>
                <a:lnTo>
                  <a:pt x="4525739" y="5313362"/>
                </a:lnTo>
                <a:lnTo>
                  <a:pt x="4515661" y="5365750"/>
                </a:lnTo>
                <a:lnTo>
                  <a:pt x="4505583" y="5426075"/>
                </a:lnTo>
                <a:lnTo>
                  <a:pt x="4503903" y="5494337"/>
                </a:lnTo>
                <a:lnTo>
                  <a:pt x="4505583" y="5562600"/>
                </a:lnTo>
                <a:lnTo>
                  <a:pt x="4515661" y="5622925"/>
                </a:lnTo>
                <a:lnTo>
                  <a:pt x="4525739" y="5675312"/>
                </a:lnTo>
                <a:lnTo>
                  <a:pt x="4540854" y="5721350"/>
                </a:lnTo>
                <a:lnTo>
                  <a:pt x="4559330" y="5762625"/>
                </a:lnTo>
                <a:lnTo>
                  <a:pt x="4577806" y="5802312"/>
                </a:lnTo>
                <a:lnTo>
                  <a:pt x="4597961" y="5840412"/>
                </a:lnTo>
                <a:lnTo>
                  <a:pt x="4618116" y="5876925"/>
                </a:lnTo>
                <a:lnTo>
                  <a:pt x="4638271" y="5915025"/>
                </a:lnTo>
                <a:lnTo>
                  <a:pt x="4655067" y="5956300"/>
                </a:lnTo>
                <a:lnTo>
                  <a:pt x="4670184" y="6003925"/>
                </a:lnTo>
                <a:lnTo>
                  <a:pt x="4681941" y="6056312"/>
                </a:lnTo>
                <a:lnTo>
                  <a:pt x="4690339" y="6113462"/>
                </a:lnTo>
                <a:lnTo>
                  <a:pt x="4693698" y="6183312"/>
                </a:lnTo>
                <a:lnTo>
                  <a:pt x="4690339" y="6251575"/>
                </a:lnTo>
                <a:lnTo>
                  <a:pt x="4681941" y="6311900"/>
                </a:lnTo>
                <a:lnTo>
                  <a:pt x="4670184" y="6361112"/>
                </a:lnTo>
                <a:lnTo>
                  <a:pt x="4655067" y="6407150"/>
                </a:lnTo>
                <a:lnTo>
                  <a:pt x="4638271" y="6448425"/>
                </a:lnTo>
                <a:lnTo>
                  <a:pt x="4619796" y="6488112"/>
                </a:lnTo>
                <a:lnTo>
                  <a:pt x="4601320" y="6523037"/>
                </a:lnTo>
                <a:lnTo>
                  <a:pt x="4581165" y="6561137"/>
                </a:lnTo>
                <a:lnTo>
                  <a:pt x="4561010" y="6597650"/>
                </a:lnTo>
                <a:lnTo>
                  <a:pt x="4544214" y="6640512"/>
                </a:lnTo>
                <a:lnTo>
                  <a:pt x="4527418" y="6683375"/>
                </a:lnTo>
                <a:lnTo>
                  <a:pt x="4517340" y="6735762"/>
                </a:lnTo>
                <a:lnTo>
                  <a:pt x="4508943" y="6791325"/>
                </a:lnTo>
                <a:lnTo>
                  <a:pt x="4503903" y="6858000"/>
                </a:lnTo>
                <a:lnTo>
                  <a:pt x="1582057" y="6858000"/>
                </a:lnTo>
                <a:lnTo>
                  <a:pt x="42091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 w="0">
            <a:noFill/>
            <a:prstDash val="solid"/>
            <a:round/>
            <a:headEnd/>
            <a:tailEnd/>
          </a:ln>
        </p:spPr>
        <p:txBody>
          <a:bodyPr wrap="square">
            <a:noAutofit/>
          </a:bodyPr>
          <a:lstStyle/>
          <a:p>
            <a:endParaRPr lang="en-US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B9FAFB2-BEB5-4848-8018-BCAD99E2E1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4838076" cy="6858000"/>
          </a:xfrm>
          <a:custGeom>
            <a:avLst/>
            <a:gdLst>
              <a:gd name="connsiteX0" fmla="*/ 4838076 w 4838076"/>
              <a:gd name="connsiteY0" fmla="*/ 0 h 6858000"/>
              <a:gd name="connsiteX1" fmla="*/ 4417162 w 4838076"/>
              <a:gd name="connsiteY1" fmla="*/ 0 h 6858000"/>
              <a:gd name="connsiteX2" fmla="*/ 3459219 w 4838076"/>
              <a:gd name="connsiteY2" fmla="*/ 0 h 6858000"/>
              <a:gd name="connsiteX3" fmla="*/ 334174 w 4838076"/>
              <a:gd name="connsiteY3" fmla="*/ 0 h 6858000"/>
              <a:gd name="connsiteX4" fmla="*/ 334173 w 4838076"/>
              <a:gd name="connsiteY4" fmla="*/ 0 h 6858000"/>
              <a:gd name="connsiteX5" fmla="*/ 189795 w 4838076"/>
              <a:gd name="connsiteY5" fmla="*/ 0 h 6858000"/>
              <a:gd name="connsiteX6" fmla="*/ 184756 w 4838076"/>
              <a:gd name="connsiteY6" fmla="*/ 66675 h 6858000"/>
              <a:gd name="connsiteX7" fmla="*/ 176358 w 4838076"/>
              <a:gd name="connsiteY7" fmla="*/ 122237 h 6858000"/>
              <a:gd name="connsiteX8" fmla="*/ 166281 w 4838076"/>
              <a:gd name="connsiteY8" fmla="*/ 174625 h 6858000"/>
              <a:gd name="connsiteX9" fmla="*/ 149485 w 4838076"/>
              <a:gd name="connsiteY9" fmla="*/ 217487 h 6858000"/>
              <a:gd name="connsiteX10" fmla="*/ 132689 w 4838076"/>
              <a:gd name="connsiteY10" fmla="*/ 260350 h 6858000"/>
              <a:gd name="connsiteX11" fmla="*/ 112534 w 4838076"/>
              <a:gd name="connsiteY11" fmla="*/ 296862 h 6858000"/>
              <a:gd name="connsiteX12" fmla="*/ 92379 w 4838076"/>
              <a:gd name="connsiteY12" fmla="*/ 334962 h 6858000"/>
              <a:gd name="connsiteX13" fmla="*/ 73903 w 4838076"/>
              <a:gd name="connsiteY13" fmla="*/ 369887 h 6858000"/>
              <a:gd name="connsiteX14" fmla="*/ 55427 w 4838076"/>
              <a:gd name="connsiteY14" fmla="*/ 409575 h 6858000"/>
              <a:gd name="connsiteX15" fmla="*/ 38632 w 4838076"/>
              <a:gd name="connsiteY15" fmla="*/ 450850 h 6858000"/>
              <a:gd name="connsiteX16" fmla="*/ 23515 w 4838076"/>
              <a:gd name="connsiteY16" fmla="*/ 496887 h 6858000"/>
              <a:gd name="connsiteX17" fmla="*/ 11758 w 4838076"/>
              <a:gd name="connsiteY17" fmla="*/ 546100 h 6858000"/>
              <a:gd name="connsiteX18" fmla="*/ 3359 w 4838076"/>
              <a:gd name="connsiteY18" fmla="*/ 606425 h 6858000"/>
              <a:gd name="connsiteX19" fmla="*/ 0 w 4838076"/>
              <a:gd name="connsiteY19" fmla="*/ 673100 h 6858000"/>
              <a:gd name="connsiteX20" fmla="*/ 3359 w 4838076"/>
              <a:gd name="connsiteY20" fmla="*/ 744537 h 6858000"/>
              <a:gd name="connsiteX21" fmla="*/ 11758 w 4838076"/>
              <a:gd name="connsiteY21" fmla="*/ 801687 h 6858000"/>
              <a:gd name="connsiteX22" fmla="*/ 23515 w 4838076"/>
              <a:gd name="connsiteY22" fmla="*/ 854075 h 6858000"/>
              <a:gd name="connsiteX23" fmla="*/ 38632 w 4838076"/>
              <a:gd name="connsiteY23" fmla="*/ 901700 h 6858000"/>
              <a:gd name="connsiteX24" fmla="*/ 55427 w 4838076"/>
              <a:gd name="connsiteY24" fmla="*/ 942975 h 6858000"/>
              <a:gd name="connsiteX25" fmla="*/ 75583 w 4838076"/>
              <a:gd name="connsiteY25" fmla="*/ 981075 h 6858000"/>
              <a:gd name="connsiteX26" fmla="*/ 95738 w 4838076"/>
              <a:gd name="connsiteY26" fmla="*/ 1017587 h 6858000"/>
              <a:gd name="connsiteX27" fmla="*/ 115893 w 4838076"/>
              <a:gd name="connsiteY27" fmla="*/ 1055687 h 6858000"/>
              <a:gd name="connsiteX28" fmla="*/ 134368 w 4838076"/>
              <a:gd name="connsiteY28" fmla="*/ 1095375 h 6858000"/>
              <a:gd name="connsiteX29" fmla="*/ 152844 w 4838076"/>
              <a:gd name="connsiteY29" fmla="*/ 1136650 h 6858000"/>
              <a:gd name="connsiteX30" fmla="*/ 167960 w 4838076"/>
              <a:gd name="connsiteY30" fmla="*/ 1182687 h 6858000"/>
              <a:gd name="connsiteX31" fmla="*/ 178038 w 4838076"/>
              <a:gd name="connsiteY31" fmla="*/ 1235075 h 6858000"/>
              <a:gd name="connsiteX32" fmla="*/ 188115 w 4838076"/>
              <a:gd name="connsiteY32" fmla="*/ 1295400 h 6858000"/>
              <a:gd name="connsiteX33" fmla="*/ 189795 w 4838076"/>
              <a:gd name="connsiteY33" fmla="*/ 1363662 h 6858000"/>
              <a:gd name="connsiteX34" fmla="*/ 188115 w 4838076"/>
              <a:gd name="connsiteY34" fmla="*/ 1431925 h 6858000"/>
              <a:gd name="connsiteX35" fmla="*/ 178038 w 4838076"/>
              <a:gd name="connsiteY35" fmla="*/ 1492250 h 6858000"/>
              <a:gd name="connsiteX36" fmla="*/ 167960 w 4838076"/>
              <a:gd name="connsiteY36" fmla="*/ 1544637 h 6858000"/>
              <a:gd name="connsiteX37" fmla="*/ 152844 w 4838076"/>
              <a:gd name="connsiteY37" fmla="*/ 1589087 h 6858000"/>
              <a:gd name="connsiteX38" fmla="*/ 134368 w 4838076"/>
              <a:gd name="connsiteY38" fmla="*/ 1631950 h 6858000"/>
              <a:gd name="connsiteX39" fmla="*/ 115893 w 4838076"/>
              <a:gd name="connsiteY39" fmla="*/ 1671637 h 6858000"/>
              <a:gd name="connsiteX40" fmla="*/ 95738 w 4838076"/>
              <a:gd name="connsiteY40" fmla="*/ 1708150 h 6858000"/>
              <a:gd name="connsiteX41" fmla="*/ 75583 w 4838076"/>
              <a:gd name="connsiteY41" fmla="*/ 1743075 h 6858000"/>
              <a:gd name="connsiteX42" fmla="*/ 55427 w 4838076"/>
              <a:gd name="connsiteY42" fmla="*/ 1782762 h 6858000"/>
              <a:gd name="connsiteX43" fmla="*/ 38632 w 4838076"/>
              <a:gd name="connsiteY43" fmla="*/ 1824037 h 6858000"/>
              <a:gd name="connsiteX44" fmla="*/ 23515 w 4838076"/>
              <a:gd name="connsiteY44" fmla="*/ 1870075 h 6858000"/>
              <a:gd name="connsiteX45" fmla="*/ 11758 w 4838076"/>
              <a:gd name="connsiteY45" fmla="*/ 1922462 h 6858000"/>
              <a:gd name="connsiteX46" fmla="*/ 3359 w 4838076"/>
              <a:gd name="connsiteY46" fmla="*/ 1982787 h 6858000"/>
              <a:gd name="connsiteX47" fmla="*/ 0 w 4838076"/>
              <a:gd name="connsiteY47" fmla="*/ 2051050 h 6858000"/>
              <a:gd name="connsiteX48" fmla="*/ 3359 w 4838076"/>
              <a:gd name="connsiteY48" fmla="*/ 2119312 h 6858000"/>
              <a:gd name="connsiteX49" fmla="*/ 11758 w 4838076"/>
              <a:gd name="connsiteY49" fmla="*/ 2179637 h 6858000"/>
              <a:gd name="connsiteX50" fmla="*/ 23515 w 4838076"/>
              <a:gd name="connsiteY50" fmla="*/ 2232025 h 6858000"/>
              <a:gd name="connsiteX51" fmla="*/ 38632 w 4838076"/>
              <a:gd name="connsiteY51" fmla="*/ 2278062 h 6858000"/>
              <a:gd name="connsiteX52" fmla="*/ 55427 w 4838076"/>
              <a:gd name="connsiteY52" fmla="*/ 2319337 h 6858000"/>
              <a:gd name="connsiteX53" fmla="*/ 75583 w 4838076"/>
              <a:gd name="connsiteY53" fmla="*/ 2359025 h 6858000"/>
              <a:gd name="connsiteX54" fmla="*/ 95738 w 4838076"/>
              <a:gd name="connsiteY54" fmla="*/ 2395537 h 6858000"/>
              <a:gd name="connsiteX55" fmla="*/ 115893 w 4838076"/>
              <a:gd name="connsiteY55" fmla="*/ 2433637 h 6858000"/>
              <a:gd name="connsiteX56" fmla="*/ 134368 w 4838076"/>
              <a:gd name="connsiteY56" fmla="*/ 2471737 h 6858000"/>
              <a:gd name="connsiteX57" fmla="*/ 152844 w 4838076"/>
              <a:gd name="connsiteY57" fmla="*/ 2513012 h 6858000"/>
              <a:gd name="connsiteX58" fmla="*/ 167960 w 4838076"/>
              <a:gd name="connsiteY58" fmla="*/ 2560637 h 6858000"/>
              <a:gd name="connsiteX59" fmla="*/ 178038 w 4838076"/>
              <a:gd name="connsiteY59" fmla="*/ 2613025 h 6858000"/>
              <a:gd name="connsiteX60" fmla="*/ 188115 w 4838076"/>
              <a:gd name="connsiteY60" fmla="*/ 2671762 h 6858000"/>
              <a:gd name="connsiteX61" fmla="*/ 189795 w 4838076"/>
              <a:gd name="connsiteY61" fmla="*/ 2741612 h 6858000"/>
              <a:gd name="connsiteX62" fmla="*/ 188115 w 4838076"/>
              <a:gd name="connsiteY62" fmla="*/ 2809875 h 6858000"/>
              <a:gd name="connsiteX63" fmla="*/ 178038 w 4838076"/>
              <a:gd name="connsiteY63" fmla="*/ 2868612 h 6858000"/>
              <a:gd name="connsiteX64" fmla="*/ 167960 w 4838076"/>
              <a:gd name="connsiteY64" fmla="*/ 2922587 h 6858000"/>
              <a:gd name="connsiteX65" fmla="*/ 152844 w 4838076"/>
              <a:gd name="connsiteY65" fmla="*/ 2967037 h 6858000"/>
              <a:gd name="connsiteX66" fmla="*/ 134368 w 4838076"/>
              <a:gd name="connsiteY66" fmla="*/ 3009900 h 6858000"/>
              <a:gd name="connsiteX67" fmla="*/ 115893 w 4838076"/>
              <a:gd name="connsiteY67" fmla="*/ 3046412 h 6858000"/>
              <a:gd name="connsiteX68" fmla="*/ 95738 w 4838076"/>
              <a:gd name="connsiteY68" fmla="*/ 3084512 h 6858000"/>
              <a:gd name="connsiteX69" fmla="*/ 75583 w 4838076"/>
              <a:gd name="connsiteY69" fmla="*/ 3121025 h 6858000"/>
              <a:gd name="connsiteX70" fmla="*/ 55427 w 4838076"/>
              <a:gd name="connsiteY70" fmla="*/ 3160712 h 6858000"/>
              <a:gd name="connsiteX71" fmla="*/ 38632 w 4838076"/>
              <a:gd name="connsiteY71" fmla="*/ 3201987 h 6858000"/>
              <a:gd name="connsiteX72" fmla="*/ 23515 w 4838076"/>
              <a:gd name="connsiteY72" fmla="*/ 3248025 h 6858000"/>
              <a:gd name="connsiteX73" fmla="*/ 11758 w 4838076"/>
              <a:gd name="connsiteY73" fmla="*/ 3300412 h 6858000"/>
              <a:gd name="connsiteX74" fmla="*/ 3359 w 4838076"/>
              <a:gd name="connsiteY74" fmla="*/ 3360737 h 6858000"/>
              <a:gd name="connsiteX75" fmla="*/ 0 w 4838076"/>
              <a:gd name="connsiteY75" fmla="*/ 3427412 h 6858000"/>
              <a:gd name="connsiteX76" fmla="*/ 3359 w 4838076"/>
              <a:gd name="connsiteY76" fmla="*/ 3497262 h 6858000"/>
              <a:gd name="connsiteX77" fmla="*/ 11758 w 4838076"/>
              <a:gd name="connsiteY77" fmla="*/ 3557587 h 6858000"/>
              <a:gd name="connsiteX78" fmla="*/ 23515 w 4838076"/>
              <a:gd name="connsiteY78" fmla="*/ 3609975 h 6858000"/>
              <a:gd name="connsiteX79" fmla="*/ 38632 w 4838076"/>
              <a:gd name="connsiteY79" fmla="*/ 3656012 h 6858000"/>
              <a:gd name="connsiteX80" fmla="*/ 55427 w 4838076"/>
              <a:gd name="connsiteY80" fmla="*/ 3697287 h 6858000"/>
              <a:gd name="connsiteX81" fmla="*/ 75583 w 4838076"/>
              <a:gd name="connsiteY81" fmla="*/ 3736975 h 6858000"/>
              <a:gd name="connsiteX82" fmla="*/ 115893 w 4838076"/>
              <a:gd name="connsiteY82" fmla="*/ 3811587 h 6858000"/>
              <a:gd name="connsiteX83" fmla="*/ 134368 w 4838076"/>
              <a:gd name="connsiteY83" fmla="*/ 3848100 h 6858000"/>
              <a:gd name="connsiteX84" fmla="*/ 152844 w 4838076"/>
              <a:gd name="connsiteY84" fmla="*/ 3890962 h 6858000"/>
              <a:gd name="connsiteX85" fmla="*/ 167960 w 4838076"/>
              <a:gd name="connsiteY85" fmla="*/ 3935412 h 6858000"/>
              <a:gd name="connsiteX86" fmla="*/ 178038 w 4838076"/>
              <a:gd name="connsiteY86" fmla="*/ 3987800 h 6858000"/>
              <a:gd name="connsiteX87" fmla="*/ 188115 w 4838076"/>
              <a:gd name="connsiteY87" fmla="*/ 4048125 h 6858000"/>
              <a:gd name="connsiteX88" fmla="*/ 189795 w 4838076"/>
              <a:gd name="connsiteY88" fmla="*/ 4116387 h 6858000"/>
              <a:gd name="connsiteX89" fmla="*/ 188115 w 4838076"/>
              <a:gd name="connsiteY89" fmla="*/ 4186237 h 6858000"/>
              <a:gd name="connsiteX90" fmla="*/ 178038 w 4838076"/>
              <a:gd name="connsiteY90" fmla="*/ 4244975 h 6858000"/>
              <a:gd name="connsiteX91" fmla="*/ 167960 w 4838076"/>
              <a:gd name="connsiteY91" fmla="*/ 4297362 h 6858000"/>
              <a:gd name="connsiteX92" fmla="*/ 152844 w 4838076"/>
              <a:gd name="connsiteY92" fmla="*/ 4343400 h 6858000"/>
              <a:gd name="connsiteX93" fmla="*/ 134368 w 4838076"/>
              <a:gd name="connsiteY93" fmla="*/ 4386262 h 6858000"/>
              <a:gd name="connsiteX94" fmla="*/ 115893 w 4838076"/>
              <a:gd name="connsiteY94" fmla="*/ 4424362 h 6858000"/>
              <a:gd name="connsiteX95" fmla="*/ 75583 w 4838076"/>
              <a:gd name="connsiteY95" fmla="*/ 4498975 h 6858000"/>
              <a:gd name="connsiteX96" fmla="*/ 55427 w 4838076"/>
              <a:gd name="connsiteY96" fmla="*/ 4537075 h 6858000"/>
              <a:gd name="connsiteX97" fmla="*/ 38632 w 4838076"/>
              <a:gd name="connsiteY97" fmla="*/ 4579937 h 6858000"/>
              <a:gd name="connsiteX98" fmla="*/ 23515 w 4838076"/>
              <a:gd name="connsiteY98" fmla="*/ 4625975 h 6858000"/>
              <a:gd name="connsiteX99" fmla="*/ 11758 w 4838076"/>
              <a:gd name="connsiteY99" fmla="*/ 4678362 h 6858000"/>
              <a:gd name="connsiteX100" fmla="*/ 3359 w 4838076"/>
              <a:gd name="connsiteY100" fmla="*/ 4738687 h 6858000"/>
              <a:gd name="connsiteX101" fmla="*/ 0 w 4838076"/>
              <a:gd name="connsiteY101" fmla="*/ 4806950 h 6858000"/>
              <a:gd name="connsiteX102" fmla="*/ 3359 w 4838076"/>
              <a:gd name="connsiteY102" fmla="*/ 4875212 h 6858000"/>
              <a:gd name="connsiteX103" fmla="*/ 11758 w 4838076"/>
              <a:gd name="connsiteY103" fmla="*/ 4935537 h 6858000"/>
              <a:gd name="connsiteX104" fmla="*/ 23515 w 4838076"/>
              <a:gd name="connsiteY104" fmla="*/ 4987925 h 6858000"/>
              <a:gd name="connsiteX105" fmla="*/ 38632 w 4838076"/>
              <a:gd name="connsiteY105" fmla="*/ 5033962 h 6858000"/>
              <a:gd name="connsiteX106" fmla="*/ 55427 w 4838076"/>
              <a:gd name="connsiteY106" fmla="*/ 5075237 h 6858000"/>
              <a:gd name="connsiteX107" fmla="*/ 75583 w 4838076"/>
              <a:gd name="connsiteY107" fmla="*/ 5114925 h 6858000"/>
              <a:gd name="connsiteX108" fmla="*/ 95738 w 4838076"/>
              <a:gd name="connsiteY108" fmla="*/ 5149850 h 6858000"/>
              <a:gd name="connsiteX109" fmla="*/ 115893 w 4838076"/>
              <a:gd name="connsiteY109" fmla="*/ 5186362 h 6858000"/>
              <a:gd name="connsiteX110" fmla="*/ 134368 w 4838076"/>
              <a:gd name="connsiteY110" fmla="*/ 5226050 h 6858000"/>
              <a:gd name="connsiteX111" fmla="*/ 152844 w 4838076"/>
              <a:gd name="connsiteY111" fmla="*/ 5268912 h 6858000"/>
              <a:gd name="connsiteX112" fmla="*/ 167960 w 4838076"/>
              <a:gd name="connsiteY112" fmla="*/ 5313362 h 6858000"/>
              <a:gd name="connsiteX113" fmla="*/ 178038 w 4838076"/>
              <a:gd name="connsiteY113" fmla="*/ 5365750 h 6858000"/>
              <a:gd name="connsiteX114" fmla="*/ 188115 w 4838076"/>
              <a:gd name="connsiteY114" fmla="*/ 5426075 h 6858000"/>
              <a:gd name="connsiteX115" fmla="*/ 189795 w 4838076"/>
              <a:gd name="connsiteY115" fmla="*/ 5494337 h 6858000"/>
              <a:gd name="connsiteX116" fmla="*/ 188115 w 4838076"/>
              <a:gd name="connsiteY116" fmla="*/ 5562600 h 6858000"/>
              <a:gd name="connsiteX117" fmla="*/ 178038 w 4838076"/>
              <a:gd name="connsiteY117" fmla="*/ 5622925 h 6858000"/>
              <a:gd name="connsiteX118" fmla="*/ 167960 w 4838076"/>
              <a:gd name="connsiteY118" fmla="*/ 5675312 h 6858000"/>
              <a:gd name="connsiteX119" fmla="*/ 152844 w 4838076"/>
              <a:gd name="connsiteY119" fmla="*/ 5721350 h 6858000"/>
              <a:gd name="connsiteX120" fmla="*/ 134368 w 4838076"/>
              <a:gd name="connsiteY120" fmla="*/ 5762625 h 6858000"/>
              <a:gd name="connsiteX121" fmla="*/ 115893 w 4838076"/>
              <a:gd name="connsiteY121" fmla="*/ 5802312 h 6858000"/>
              <a:gd name="connsiteX122" fmla="*/ 95738 w 4838076"/>
              <a:gd name="connsiteY122" fmla="*/ 5840412 h 6858000"/>
              <a:gd name="connsiteX123" fmla="*/ 75583 w 4838076"/>
              <a:gd name="connsiteY123" fmla="*/ 5876925 h 6858000"/>
              <a:gd name="connsiteX124" fmla="*/ 55427 w 4838076"/>
              <a:gd name="connsiteY124" fmla="*/ 5915025 h 6858000"/>
              <a:gd name="connsiteX125" fmla="*/ 38632 w 4838076"/>
              <a:gd name="connsiteY125" fmla="*/ 5956300 h 6858000"/>
              <a:gd name="connsiteX126" fmla="*/ 23515 w 4838076"/>
              <a:gd name="connsiteY126" fmla="*/ 6003925 h 6858000"/>
              <a:gd name="connsiteX127" fmla="*/ 11758 w 4838076"/>
              <a:gd name="connsiteY127" fmla="*/ 6056312 h 6858000"/>
              <a:gd name="connsiteX128" fmla="*/ 3359 w 4838076"/>
              <a:gd name="connsiteY128" fmla="*/ 6113462 h 6858000"/>
              <a:gd name="connsiteX129" fmla="*/ 0 w 4838076"/>
              <a:gd name="connsiteY129" fmla="*/ 6183312 h 6858000"/>
              <a:gd name="connsiteX130" fmla="*/ 3359 w 4838076"/>
              <a:gd name="connsiteY130" fmla="*/ 6251575 h 6858000"/>
              <a:gd name="connsiteX131" fmla="*/ 11758 w 4838076"/>
              <a:gd name="connsiteY131" fmla="*/ 6311900 h 6858000"/>
              <a:gd name="connsiteX132" fmla="*/ 23515 w 4838076"/>
              <a:gd name="connsiteY132" fmla="*/ 6361112 h 6858000"/>
              <a:gd name="connsiteX133" fmla="*/ 38632 w 4838076"/>
              <a:gd name="connsiteY133" fmla="*/ 6407150 h 6858000"/>
              <a:gd name="connsiteX134" fmla="*/ 55427 w 4838076"/>
              <a:gd name="connsiteY134" fmla="*/ 6448425 h 6858000"/>
              <a:gd name="connsiteX135" fmla="*/ 73903 w 4838076"/>
              <a:gd name="connsiteY135" fmla="*/ 6488112 h 6858000"/>
              <a:gd name="connsiteX136" fmla="*/ 92379 w 4838076"/>
              <a:gd name="connsiteY136" fmla="*/ 6523037 h 6858000"/>
              <a:gd name="connsiteX137" fmla="*/ 112534 w 4838076"/>
              <a:gd name="connsiteY137" fmla="*/ 6561137 h 6858000"/>
              <a:gd name="connsiteX138" fmla="*/ 132689 w 4838076"/>
              <a:gd name="connsiteY138" fmla="*/ 6597650 h 6858000"/>
              <a:gd name="connsiteX139" fmla="*/ 149485 w 4838076"/>
              <a:gd name="connsiteY139" fmla="*/ 6640512 h 6858000"/>
              <a:gd name="connsiteX140" fmla="*/ 166281 w 4838076"/>
              <a:gd name="connsiteY140" fmla="*/ 6683375 h 6858000"/>
              <a:gd name="connsiteX141" fmla="*/ 176358 w 4838076"/>
              <a:gd name="connsiteY141" fmla="*/ 6735762 h 6858000"/>
              <a:gd name="connsiteX142" fmla="*/ 184756 w 4838076"/>
              <a:gd name="connsiteY142" fmla="*/ 6791325 h 6858000"/>
              <a:gd name="connsiteX143" fmla="*/ 189795 w 4838076"/>
              <a:gd name="connsiteY143" fmla="*/ 6858000 h 6858000"/>
              <a:gd name="connsiteX144" fmla="*/ 334173 w 4838076"/>
              <a:gd name="connsiteY144" fmla="*/ 6858000 h 6858000"/>
              <a:gd name="connsiteX145" fmla="*/ 334174 w 4838076"/>
              <a:gd name="connsiteY145" fmla="*/ 6858000 h 6858000"/>
              <a:gd name="connsiteX146" fmla="*/ 3459219 w 4838076"/>
              <a:gd name="connsiteY146" fmla="*/ 6858000 h 6858000"/>
              <a:gd name="connsiteX147" fmla="*/ 4417162 w 4838076"/>
              <a:gd name="connsiteY147" fmla="*/ 6858000 h 6858000"/>
              <a:gd name="connsiteX148" fmla="*/ 4838076 w 4838076"/>
              <a:gd name="connsiteY14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</a:cxnLst>
            <a:rect l="l" t="t" r="r" b="b"/>
            <a:pathLst>
              <a:path w="4838076" h="6858000">
                <a:moveTo>
                  <a:pt x="4838076" y="0"/>
                </a:moveTo>
                <a:lnTo>
                  <a:pt x="4417162" y="0"/>
                </a:lnTo>
                <a:lnTo>
                  <a:pt x="3459219" y="0"/>
                </a:lnTo>
                <a:lnTo>
                  <a:pt x="334174" y="0"/>
                </a:lnTo>
                <a:lnTo>
                  <a:pt x="334173" y="0"/>
                </a:lnTo>
                <a:lnTo>
                  <a:pt x="189795" y="0"/>
                </a:lnTo>
                <a:lnTo>
                  <a:pt x="184756" y="66675"/>
                </a:lnTo>
                <a:lnTo>
                  <a:pt x="176358" y="122237"/>
                </a:lnTo>
                <a:lnTo>
                  <a:pt x="166281" y="174625"/>
                </a:lnTo>
                <a:lnTo>
                  <a:pt x="149485" y="217487"/>
                </a:lnTo>
                <a:lnTo>
                  <a:pt x="132689" y="260350"/>
                </a:lnTo>
                <a:lnTo>
                  <a:pt x="112534" y="296862"/>
                </a:lnTo>
                <a:lnTo>
                  <a:pt x="92379" y="334962"/>
                </a:lnTo>
                <a:lnTo>
                  <a:pt x="73903" y="369887"/>
                </a:lnTo>
                <a:lnTo>
                  <a:pt x="55427" y="409575"/>
                </a:lnTo>
                <a:lnTo>
                  <a:pt x="38632" y="450850"/>
                </a:lnTo>
                <a:lnTo>
                  <a:pt x="23515" y="496887"/>
                </a:lnTo>
                <a:lnTo>
                  <a:pt x="11758" y="546100"/>
                </a:lnTo>
                <a:lnTo>
                  <a:pt x="3359" y="606425"/>
                </a:lnTo>
                <a:lnTo>
                  <a:pt x="0" y="673100"/>
                </a:lnTo>
                <a:lnTo>
                  <a:pt x="3359" y="744537"/>
                </a:lnTo>
                <a:lnTo>
                  <a:pt x="11758" y="801687"/>
                </a:lnTo>
                <a:lnTo>
                  <a:pt x="23515" y="854075"/>
                </a:lnTo>
                <a:lnTo>
                  <a:pt x="38632" y="901700"/>
                </a:lnTo>
                <a:lnTo>
                  <a:pt x="55427" y="942975"/>
                </a:lnTo>
                <a:lnTo>
                  <a:pt x="75583" y="981075"/>
                </a:lnTo>
                <a:lnTo>
                  <a:pt x="95738" y="1017587"/>
                </a:lnTo>
                <a:lnTo>
                  <a:pt x="115893" y="1055687"/>
                </a:lnTo>
                <a:lnTo>
                  <a:pt x="134368" y="1095375"/>
                </a:lnTo>
                <a:lnTo>
                  <a:pt x="152844" y="1136650"/>
                </a:lnTo>
                <a:lnTo>
                  <a:pt x="167960" y="1182687"/>
                </a:lnTo>
                <a:lnTo>
                  <a:pt x="178038" y="1235075"/>
                </a:lnTo>
                <a:lnTo>
                  <a:pt x="188115" y="1295400"/>
                </a:lnTo>
                <a:lnTo>
                  <a:pt x="189795" y="1363662"/>
                </a:lnTo>
                <a:lnTo>
                  <a:pt x="188115" y="1431925"/>
                </a:lnTo>
                <a:lnTo>
                  <a:pt x="178038" y="1492250"/>
                </a:lnTo>
                <a:lnTo>
                  <a:pt x="167960" y="1544637"/>
                </a:lnTo>
                <a:lnTo>
                  <a:pt x="152844" y="1589087"/>
                </a:lnTo>
                <a:lnTo>
                  <a:pt x="134368" y="1631950"/>
                </a:lnTo>
                <a:lnTo>
                  <a:pt x="115893" y="1671637"/>
                </a:lnTo>
                <a:lnTo>
                  <a:pt x="95738" y="1708150"/>
                </a:lnTo>
                <a:lnTo>
                  <a:pt x="75583" y="1743075"/>
                </a:lnTo>
                <a:lnTo>
                  <a:pt x="55427" y="1782762"/>
                </a:lnTo>
                <a:lnTo>
                  <a:pt x="38632" y="1824037"/>
                </a:lnTo>
                <a:lnTo>
                  <a:pt x="23515" y="1870075"/>
                </a:lnTo>
                <a:lnTo>
                  <a:pt x="11758" y="1922462"/>
                </a:lnTo>
                <a:lnTo>
                  <a:pt x="3359" y="1982787"/>
                </a:lnTo>
                <a:lnTo>
                  <a:pt x="0" y="2051050"/>
                </a:lnTo>
                <a:lnTo>
                  <a:pt x="3359" y="2119312"/>
                </a:lnTo>
                <a:lnTo>
                  <a:pt x="11758" y="2179637"/>
                </a:lnTo>
                <a:lnTo>
                  <a:pt x="23515" y="2232025"/>
                </a:lnTo>
                <a:lnTo>
                  <a:pt x="38632" y="2278062"/>
                </a:lnTo>
                <a:lnTo>
                  <a:pt x="55427" y="2319337"/>
                </a:lnTo>
                <a:lnTo>
                  <a:pt x="75583" y="2359025"/>
                </a:lnTo>
                <a:lnTo>
                  <a:pt x="95738" y="2395537"/>
                </a:lnTo>
                <a:lnTo>
                  <a:pt x="115893" y="2433637"/>
                </a:lnTo>
                <a:lnTo>
                  <a:pt x="134368" y="2471737"/>
                </a:lnTo>
                <a:lnTo>
                  <a:pt x="152844" y="2513012"/>
                </a:lnTo>
                <a:lnTo>
                  <a:pt x="167960" y="2560637"/>
                </a:lnTo>
                <a:lnTo>
                  <a:pt x="178038" y="2613025"/>
                </a:lnTo>
                <a:lnTo>
                  <a:pt x="188115" y="2671762"/>
                </a:lnTo>
                <a:lnTo>
                  <a:pt x="189795" y="2741612"/>
                </a:lnTo>
                <a:lnTo>
                  <a:pt x="188115" y="2809875"/>
                </a:lnTo>
                <a:lnTo>
                  <a:pt x="178038" y="2868612"/>
                </a:lnTo>
                <a:lnTo>
                  <a:pt x="167960" y="2922587"/>
                </a:lnTo>
                <a:lnTo>
                  <a:pt x="152844" y="2967037"/>
                </a:lnTo>
                <a:lnTo>
                  <a:pt x="134368" y="3009900"/>
                </a:lnTo>
                <a:lnTo>
                  <a:pt x="115893" y="3046412"/>
                </a:lnTo>
                <a:lnTo>
                  <a:pt x="95738" y="3084512"/>
                </a:lnTo>
                <a:lnTo>
                  <a:pt x="75583" y="3121025"/>
                </a:lnTo>
                <a:lnTo>
                  <a:pt x="55427" y="3160712"/>
                </a:lnTo>
                <a:lnTo>
                  <a:pt x="38632" y="3201987"/>
                </a:lnTo>
                <a:lnTo>
                  <a:pt x="23515" y="3248025"/>
                </a:lnTo>
                <a:lnTo>
                  <a:pt x="11758" y="3300412"/>
                </a:lnTo>
                <a:lnTo>
                  <a:pt x="3359" y="3360737"/>
                </a:lnTo>
                <a:lnTo>
                  <a:pt x="0" y="3427412"/>
                </a:lnTo>
                <a:lnTo>
                  <a:pt x="3359" y="3497262"/>
                </a:lnTo>
                <a:lnTo>
                  <a:pt x="11758" y="3557587"/>
                </a:lnTo>
                <a:lnTo>
                  <a:pt x="23515" y="3609975"/>
                </a:lnTo>
                <a:lnTo>
                  <a:pt x="38632" y="3656012"/>
                </a:lnTo>
                <a:lnTo>
                  <a:pt x="55427" y="3697287"/>
                </a:lnTo>
                <a:lnTo>
                  <a:pt x="75583" y="3736975"/>
                </a:lnTo>
                <a:lnTo>
                  <a:pt x="115893" y="3811587"/>
                </a:lnTo>
                <a:lnTo>
                  <a:pt x="134368" y="3848100"/>
                </a:lnTo>
                <a:lnTo>
                  <a:pt x="152844" y="3890962"/>
                </a:lnTo>
                <a:lnTo>
                  <a:pt x="167960" y="3935412"/>
                </a:lnTo>
                <a:lnTo>
                  <a:pt x="178038" y="3987800"/>
                </a:lnTo>
                <a:lnTo>
                  <a:pt x="188115" y="4048125"/>
                </a:lnTo>
                <a:lnTo>
                  <a:pt x="189795" y="4116387"/>
                </a:lnTo>
                <a:lnTo>
                  <a:pt x="188115" y="4186237"/>
                </a:lnTo>
                <a:lnTo>
                  <a:pt x="178038" y="4244975"/>
                </a:lnTo>
                <a:lnTo>
                  <a:pt x="167960" y="4297362"/>
                </a:lnTo>
                <a:lnTo>
                  <a:pt x="152844" y="4343400"/>
                </a:lnTo>
                <a:lnTo>
                  <a:pt x="134368" y="4386262"/>
                </a:lnTo>
                <a:lnTo>
                  <a:pt x="115893" y="4424362"/>
                </a:lnTo>
                <a:lnTo>
                  <a:pt x="75583" y="4498975"/>
                </a:lnTo>
                <a:lnTo>
                  <a:pt x="55427" y="4537075"/>
                </a:lnTo>
                <a:lnTo>
                  <a:pt x="38632" y="4579937"/>
                </a:lnTo>
                <a:lnTo>
                  <a:pt x="23515" y="4625975"/>
                </a:lnTo>
                <a:lnTo>
                  <a:pt x="11758" y="4678362"/>
                </a:lnTo>
                <a:lnTo>
                  <a:pt x="3359" y="4738687"/>
                </a:lnTo>
                <a:lnTo>
                  <a:pt x="0" y="4806950"/>
                </a:lnTo>
                <a:lnTo>
                  <a:pt x="3359" y="4875212"/>
                </a:lnTo>
                <a:lnTo>
                  <a:pt x="11758" y="4935537"/>
                </a:lnTo>
                <a:lnTo>
                  <a:pt x="23515" y="4987925"/>
                </a:lnTo>
                <a:lnTo>
                  <a:pt x="38632" y="5033962"/>
                </a:lnTo>
                <a:lnTo>
                  <a:pt x="55427" y="5075237"/>
                </a:lnTo>
                <a:lnTo>
                  <a:pt x="75583" y="5114925"/>
                </a:lnTo>
                <a:lnTo>
                  <a:pt x="95738" y="5149850"/>
                </a:lnTo>
                <a:lnTo>
                  <a:pt x="115893" y="5186362"/>
                </a:lnTo>
                <a:lnTo>
                  <a:pt x="134368" y="5226050"/>
                </a:lnTo>
                <a:lnTo>
                  <a:pt x="152844" y="5268912"/>
                </a:lnTo>
                <a:lnTo>
                  <a:pt x="167960" y="5313362"/>
                </a:lnTo>
                <a:lnTo>
                  <a:pt x="178038" y="5365750"/>
                </a:lnTo>
                <a:lnTo>
                  <a:pt x="188115" y="5426075"/>
                </a:lnTo>
                <a:lnTo>
                  <a:pt x="189795" y="5494337"/>
                </a:lnTo>
                <a:lnTo>
                  <a:pt x="188115" y="5562600"/>
                </a:lnTo>
                <a:lnTo>
                  <a:pt x="178038" y="5622925"/>
                </a:lnTo>
                <a:lnTo>
                  <a:pt x="167960" y="5675312"/>
                </a:lnTo>
                <a:lnTo>
                  <a:pt x="152844" y="5721350"/>
                </a:lnTo>
                <a:lnTo>
                  <a:pt x="134368" y="5762625"/>
                </a:lnTo>
                <a:lnTo>
                  <a:pt x="115893" y="5802312"/>
                </a:lnTo>
                <a:lnTo>
                  <a:pt x="95738" y="5840412"/>
                </a:lnTo>
                <a:lnTo>
                  <a:pt x="75583" y="5876925"/>
                </a:lnTo>
                <a:lnTo>
                  <a:pt x="55427" y="5915025"/>
                </a:lnTo>
                <a:lnTo>
                  <a:pt x="38632" y="5956300"/>
                </a:lnTo>
                <a:lnTo>
                  <a:pt x="23515" y="6003925"/>
                </a:lnTo>
                <a:lnTo>
                  <a:pt x="11758" y="6056312"/>
                </a:lnTo>
                <a:lnTo>
                  <a:pt x="3359" y="6113462"/>
                </a:lnTo>
                <a:lnTo>
                  <a:pt x="0" y="6183312"/>
                </a:lnTo>
                <a:lnTo>
                  <a:pt x="3359" y="6251575"/>
                </a:lnTo>
                <a:lnTo>
                  <a:pt x="11758" y="6311900"/>
                </a:lnTo>
                <a:lnTo>
                  <a:pt x="23515" y="6361112"/>
                </a:lnTo>
                <a:lnTo>
                  <a:pt x="38632" y="6407150"/>
                </a:lnTo>
                <a:lnTo>
                  <a:pt x="55427" y="6448425"/>
                </a:lnTo>
                <a:lnTo>
                  <a:pt x="73903" y="6488112"/>
                </a:lnTo>
                <a:lnTo>
                  <a:pt x="92379" y="6523037"/>
                </a:lnTo>
                <a:lnTo>
                  <a:pt x="112534" y="6561137"/>
                </a:lnTo>
                <a:lnTo>
                  <a:pt x="132689" y="6597650"/>
                </a:lnTo>
                <a:lnTo>
                  <a:pt x="149485" y="6640512"/>
                </a:lnTo>
                <a:lnTo>
                  <a:pt x="166281" y="6683375"/>
                </a:lnTo>
                <a:lnTo>
                  <a:pt x="176358" y="6735762"/>
                </a:lnTo>
                <a:lnTo>
                  <a:pt x="184756" y="6791325"/>
                </a:lnTo>
                <a:lnTo>
                  <a:pt x="189795" y="6858000"/>
                </a:lnTo>
                <a:lnTo>
                  <a:pt x="334173" y="6858000"/>
                </a:lnTo>
                <a:lnTo>
                  <a:pt x="334174" y="6858000"/>
                </a:lnTo>
                <a:lnTo>
                  <a:pt x="3459219" y="6858000"/>
                </a:lnTo>
                <a:lnTo>
                  <a:pt x="4417162" y="6858000"/>
                </a:lnTo>
                <a:lnTo>
                  <a:pt x="4838076" y="6858000"/>
                </a:lnTo>
                <a:close/>
              </a:path>
            </a:pathLst>
          </a:custGeom>
          <a:solidFill>
            <a:schemeClr val="accent1">
              <a:lumMod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65051" y="662400"/>
            <a:ext cx="3384000" cy="1492132"/>
          </a:xfrm>
        </p:spPr>
        <p:txBody>
          <a:bodyPr anchor="t">
            <a:normAutofit/>
          </a:bodyPr>
          <a:lstStyle/>
          <a:p>
            <a:r>
              <a:rPr lang="fr-FR" sz="2400" b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OUTILS DE MAINTIEN DE LA FONCTION HABITAT </a:t>
            </a:r>
            <a:endParaRPr lang="fr-FR" sz="2400">
              <a:solidFill>
                <a:schemeClr val="bg1"/>
              </a:solidFill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59772" y="1995055"/>
            <a:ext cx="4218709" cy="4675909"/>
          </a:xfrm>
        </p:spPr>
        <p:txBody>
          <a:bodyPr>
            <a:normAutofit/>
          </a:bodyPr>
          <a:lstStyle/>
          <a:p>
            <a:endParaRPr lang="fr-FR" sz="2000" dirty="0">
              <a:solidFill>
                <a:schemeClr val="bg1">
                  <a:alpha val="60000"/>
                </a:schemeClr>
              </a:solidFill>
            </a:endParaRP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fr-FR" sz="2400" dirty="0">
                <a:solidFill>
                  <a:schemeClr val="bg1">
                    <a:alpha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2400" b="1" dirty="0">
                <a:solidFill>
                  <a:schemeClr val="bg1">
                    <a:alpha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Les mesures fiscales: la défiscalisation Malraux </a:t>
            </a:r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fr-FR" sz="2400" b="1" dirty="0">
                <a:solidFill>
                  <a:schemeClr val="bg1">
                    <a:alpha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L’inscription du </a:t>
            </a:r>
            <a:r>
              <a:rPr lang="fr-FR" sz="2400" b="1" dirty="0" err="1">
                <a:solidFill>
                  <a:schemeClr val="bg1">
                    <a:alpha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PSMV</a:t>
            </a:r>
            <a:r>
              <a:rPr lang="fr-FR" sz="2400" b="1" dirty="0">
                <a:solidFill>
                  <a:schemeClr val="bg1">
                    <a:alpha val="6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dans la logique des politiques publiques communautaires</a:t>
            </a:r>
          </a:p>
          <a:p>
            <a:pPr marL="0" indent="0" algn="just">
              <a:lnSpc>
                <a:spcPct val="150000"/>
              </a:lnSpc>
              <a:buNone/>
            </a:pPr>
            <a:endParaRPr lang="fr-FR" sz="2000" dirty="0">
              <a:solidFill>
                <a:schemeClr val="bg1">
                  <a:alpha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fr-FR" sz="2000" dirty="0">
              <a:solidFill>
                <a:schemeClr val="bg1">
                  <a:alpha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fr-FR" sz="2000" dirty="0">
              <a:solidFill>
                <a:schemeClr val="bg1">
                  <a:alpha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fr-FR" sz="2000" dirty="0">
              <a:solidFill>
                <a:schemeClr val="bg1">
                  <a:alpha val="6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D180A1C-4B28-B249-68F8-1D3B3DB7C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3531" y="252412"/>
            <a:ext cx="6518977" cy="63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674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fr-FR" sz="2600" b="1">
                <a:latin typeface="Times New Roman" panose="02020603050405020304" pitchFamily="18" charset="0"/>
                <a:cs typeface="Times New Roman" panose="02020603050405020304" pitchFamily="18" charset="0"/>
              </a:rPr>
              <a:t>LES FACTEURS DE LA VACANCE RÉSIDENTIELLE QUI SONT INDÉPENDANTS DU PSMV </a:t>
            </a:r>
            <a:endParaRPr lang="fr-FR" sz="2600"/>
          </a:p>
        </p:txBody>
      </p:sp>
      <p:sp>
        <p:nvSpPr>
          <p:cNvPr id="13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30563" y="2586136"/>
            <a:ext cx="4987635" cy="4068174"/>
          </a:xfrm>
        </p:spPr>
        <p:txBody>
          <a:bodyPr>
            <a:normAutofit fontScale="85000" lnSpcReduction="20000"/>
          </a:bodyPr>
          <a:lstStyle/>
          <a:p>
            <a:endParaRPr lang="fr-FR" sz="1000" dirty="0"/>
          </a:p>
          <a:p>
            <a:pPr algn="just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21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Accessibilité et sécurité </a:t>
            </a:r>
          </a:p>
          <a:p>
            <a:pPr algn="just">
              <a:lnSpc>
                <a:spcPct val="150000"/>
              </a:lnSpc>
              <a:buFontTx/>
              <a:buChar char="-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Certains logements sans ouverture sur l’extérieur ;</a:t>
            </a:r>
          </a:p>
          <a:p>
            <a:pPr algn="just">
              <a:lnSpc>
                <a:spcPct val="150000"/>
              </a:lnSpc>
              <a:buFontTx/>
              <a:buChar char="-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Bilan </a:t>
            </a:r>
            <a:r>
              <a:rPr lang="fr-FR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POPAC</a:t>
            </a: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réalisé par le cabinet </a:t>
            </a:r>
            <a:r>
              <a:rPr lang="fr-FR" sz="1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URBANIS</a:t>
            </a: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 2019: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"/>
            </a:pPr>
            <a:r>
              <a:rPr lang="fr-FR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absence de détecteurs ; 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"/>
            </a:pPr>
            <a:r>
              <a:rPr lang="fr-FR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nécessité de reprendre un ou plusieurs réseaux (électricité, gaz…) ;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"/>
            </a:pPr>
            <a:r>
              <a:rPr lang="fr-FR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escaliers et gardes corps endommagés ;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"/>
            </a:pPr>
            <a:r>
              <a:rPr lang="fr-FR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risque de chute de matériaux ;</a:t>
            </a:r>
          </a:p>
          <a:p>
            <a:pPr marL="342900" lvl="0" indent="-342900" algn="just">
              <a:lnSpc>
                <a:spcPct val="150000"/>
              </a:lnSpc>
              <a:buFont typeface="Wingdings" panose="05000000000000000000" pitchFamily="2" charset="2"/>
              <a:buChar char=""/>
            </a:pPr>
            <a:r>
              <a:rPr lang="fr-FR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présence d’objets pouvant bloqués les issues de secours ;</a:t>
            </a:r>
          </a:p>
          <a:p>
            <a:pPr marL="342900" lvl="0" indent="-342900" algn="just">
              <a:lnSpc>
                <a:spcPct val="150000"/>
              </a:lnSpc>
              <a:spcAft>
                <a:spcPts val="1000"/>
              </a:spcAft>
              <a:buFont typeface="Wingdings" panose="05000000000000000000" pitchFamily="2" charset="2"/>
              <a:buChar char=""/>
            </a:pPr>
            <a:r>
              <a:rPr lang="fr-FR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défauts de structure laissant présager des risques pour la stabilité de la copropriété</a:t>
            </a:r>
            <a:r>
              <a:rPr lang="fr-FR" sz="1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  <a:endParaRPr lang="fr-FR" sz="1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buFontTx/>
              <a:buChar char="-"/>
            </a:pPr>
            <a:endParaRPr lang="fr-FR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fr-FR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fr-FR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fr-FR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5" descr="Une image contenant texte, extérieur, bâtiment, route&#10;&#10;Description générée automatiquement">
            <a:extLst>
              <a:ext uri="{FF2B5EF4-FFF2-40B4-BE49-F238E27FC236}">
                <a16:creationId xmlns:a16="http://schemas.microsoft.com/office/drawing/2014/main" id="{6E46AB83-32D4-588E-CB89-CDA5D270B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35" r="3238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4004721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fr-FR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LES FACTEURS DE LA VACANCE RÉSIDENTIELLE QUI SONT INDÉPENDANTS DU </a:t>
            </a:r>
            <a:r>
              <a:rPr lang="fr-FR" sz="2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PSMV</a:t>
            </a:r>
            <a:r>
              <a:rPr lang="fr-FR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fr-FR" sz="2600" dirty="0"/>
          </a:p>
        </p:txBody>
      </p:sp>
      <p:sp>
        <p:nvSpPr>
          <p:cNvPr id="20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0" y="2872898"/>
            <a:ext cx="5311702" cy="3985101"/>
          </a:xfrm>
        </p:spPr>
        <p:txBody>
          <a:bodyPr>
            <a:normAutofit/>
          </a:bodyPr>
          <a:lstStyle/>
          <a:p>
            <a:endParaRPr lang="fr-FR" sz="1000" dirty="0"/>
          </a:p>
          <a:p>
            <a:pPr>
              <a:buFont typeface="Wingdings" panose="05000000000000000000" pitchFamily="2" charset="2"/>
              <a:buChar char="q"/>
            </a:pPr>
            <a:r>
              <a:rPr lang="fr-FR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fr-FR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 voies étroites et un parcellaire serré </a:t>
            </a:r>
          </a:p>
          <a:p>
            <a:pPr algn="just">
              <a:lnSpc>
                <a:spcPct val="150000"/>
              </a:lnSpc>
              <a:buFontTx/>
              <a:buChar char="-"/>
            </a:pPr>
            <a:r>
              <a:rPr lang="fr-FR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Une densification des bâtis et une étroitesse des rues: un tissu urbain et une organisation parcellaire issus de l’époque médiévale</a:t>
            </a:r>
            <a:r>
              <a:rPr lang="fr-F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;</a:t>
            </a:r>
          </a:p>
          <a:p>
            <a:pPr marL="0" indent="0" algn="just">
              <a:lnSpc>
                <a:spcPct val="150000"/>
              </a:lnSpc>
              <a:buNone/>
            </a:pPr>
            <a:r>
              <a:rPr lang="fr-FR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D</a:t>
            </a:r>
            <a:r>
              <a:rPr lang="fr-FR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es ilots denses, fermés et au parcellaire étroit: un manque de luminosité vis-à-vis dans certains logements du </a:t>
            </a:r>
            <a:r>
              <a:rPr lang="fr-FR" sz="16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SPR</a:t>
            </a:r>
            <a:r>
              <a:rPr lang="fr-FR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fr-FR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fr-FR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fr-FR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fr-FR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B6F06B3E-3E0D-652E-A3C3-3C259985035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25226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</p:spPr>
      </p:pic>
    </p:spTree>
    <p:extLst>
      <p:ext uri="{BB962C8B-B14F-4D97-AF65-F5344CB8AC3E}">
        <p14:creationId xmlns:p14="http://schemas.microsoft.com/office/powerpoint/2010/main" val="347947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629</Words>
  <Application>Microsoft Office PowerPoint</Application>
  <PresentationFormat>Grand écran</PresentationFormat>
  <Paragraphs>104</Paragraphs>
  <Slides>10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Wingdings</vt:lpstr>
      <vt:lpstr>Thème Office</vt:lpstr>
      <vt:lpstr>Présentation PowerPoint</vt:lpstr>
      <vt:lpstr>Présentation PowerPoint</vt:lpstr>
      <vt:lpstr>MISSIONS D’APPRENTISSAGE </vt:lpstr>
      <vt:lpstr> PROBLÉMATIQUE  </vt:lpstr>
      <vt:lpstr>LES ÉLÉMENTS CONTRAIGNANTS DU RÈGLEMENT </vt:lpstr>
      <vt:lpstr>OUTILS DE MAINTIEN DE LA FONCTION HABITAT </vt:lpstr>
      <vt:lpstr>OUTILS DE MAINTIEN DE LA FONCTION HABITAT </vt:lpstr>
      <vt:lpstr>LES FACTEURS DE LA VACANCE RÉSIDENTIELLE QUI SONT INDÉPENDANTS DU PSMV </vt:lpstr>
      <vt:lpstr>LES FACTEURS DE LA VACANCE RÉSIDENTIELLE QUI SONT INDÉPENDANTS DU PSMV 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user</dc:creator>
  <cp:lastModifiedBy>Abdoulaye Mbaye</cp:lastModifiedBy>
  <cp:revision>194</cp:revision>
  <dcterms:created xsi:type="dcterms:W3CDTF">2019-09-05T14:41:31Z</dcterms:created>
  <dcterms:modified xsi:type="dcterms:W3CDTF">2022-09-07T17:35:20Z</dcterms:modified>
</cp:coreProperties>
</file>

<file path=docProps/thumbnail.jpeg>
</file>